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</p:sldIdLst>
  <p:sldSz cy="5143500" cx="9144000"/>
  <p:notesSz cx="6858000" cy="9144000"/>
  <p:embeddedFontLst>
    <p:embeddedFont>
      <p:font typeface="Lexend Light"/>
      <p:regular r:id="rId59"/>
      <p:bold r:id="rId60"/>
    </p:embeddedFont>
    <p:embeddedFont>
      <p:font typeface="Lexend"/>
      <p:regular r:id="rId61"/>
      <p:bold r:id="rId6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GoogleSlidesCustomDataVersion2">
      <go:slidesCustomData xmlns:go="http://customooxmlschemas.google.com/" r:id="rId63" roundtripDataSignature="AMtx7mhA1bm9tWlX5YsUFZwl5wqvDH9U9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6B1364BF-8A7C-42D6-8912-4537F10F1216}">
  <a:tblStyle styleId="{6B1364BF-8A7C-42D6-8912-4537F10F1216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C2844E39-6EA0-445F-88CC-0F60F5252DFB}" styleName="Table_1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font" Target="fonts/Lexend-bold.fntdata"/><Relationship Id="rId61" Type="http://schemas.openxmlformats.org/officeDocument/2006/relationships/font" Target="fonts/Lexend-regular.fntdata"/><Relationship Id="rId20" Type="http://schemas.openxmlformats.org/officeDocument/2006/relationships/slide" Target="slides/slide14.xml"/><Relationship Id="rId63" Type="http://customschemas.google.com/relationships/presentationmetadata" Target="metadata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60" Type="http://schemas.openxmlformats.org/officeDocument/2006/relationships/font" Target="fonts/LexendLight-bold.fntdata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font" Target="fonts/LexendLight-regular.fntdata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" name="Google Shape;52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7" name="Google Shape;237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3673cca48f6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8" name="Google Shape;258;g3673cca48f6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3673cca48f6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8" name="Google Shape;278;g3673cca48f6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3673cca48f6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7" name="Google Shape;297;g3673cca48f6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3673cca48f6_0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4" name="Google Shape;314;g3673cca48f6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3673cca48f6_0_2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4" name="Google Shape;334;g3673cca48f6_0_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3673cca48f6_0_2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6" name="Google Shape;356;g3673cca48f6_0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3673cca48f6_0_2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2" name="Google Shape;372;g3673cca48f6_0_2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3677f8c1aa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2" name="Google Shape;392;g3677f8c1aa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3677f8c1aa6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0" name="Google Shape;410;g3677f8c1aa6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" name="Google Shape;62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3677f8c1aa6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9" name="Google Shape;429;g3677f8c1aa6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3677f8c1aa6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5" name="Google Shape;445;g3677f8c1aa6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3677f8c1aa6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6" name="Google Shape;466;g3677f8c1aa6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36a82f033e6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8" name="Google Shape;488;g36a82f033e6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36a82f033e6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4" name="Google Shape;504;g36a82f033e6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36a82f033e6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8" name="Google Shape;528;g36a82f033e6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3762bddb734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7" name="Google Shape;547;g3762bddb734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37b63e2aaf5_0_5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5" name="Google Shape;575;g37b63e2aaf5_0_5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37b63e2aaf5_0_6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0" name="Google Shape;600;g37b63e2aaf5_0_6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g37b63e2aaf5_0_6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1" name="Google Shape;631;g37b63e2aaf5_0_6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6e53946d2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7" name="Google Shape;97;g36e53946d2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37b63e2aaf5_0_6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7" name="Google Shape;657;g37b63e2aaf5_0_6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g37b63e2aaf5_0_5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1" name="Google Shape;691;g37b63e2aaf5_0_5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36ba811d23b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8" name="Google Shape;708;g36ba811d23b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g37b78ac45a4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0" name="Google Shape;730;g37b78ac45a4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g37b78ac45a4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7" name="Google Shape;757;g37b78ac45a4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g37b78ac45a4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81" name="Google Shape;781;g37b78ac45a4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g37b78ac45a4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11" name="Google Shape;811;g37b78ac45a4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6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g36a82f033e6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48" name="Google Shape;848;g36a82f033e6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5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g37b63e2aaf5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97" name="Google Shape;897;g37b63e2aaf5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6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g37b63e2aaf5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48" name="Google Shape;948;g37b63e2aaf5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6e53946d27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3" name="Google Shape;113;g36e53946d27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0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Google Shape;1001;g37b63e2aaf5_0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02" name="Google Shape;1002;g37b63e2aaf5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7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Google Shape;1058;g37b63e2aaf5_0_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59" name="Google Shape;1059;g37b63e2aaf5_0_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4" name="Shape 1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5" name="Google Shape;1115;g36a82f033e6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16" name="Google Shape;1116;g36a82f033e6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1" name="Shape 1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2" name="Google Shape;1132;g36a82f033e6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33" name="Google Shape;1133;g36a82f033e6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0" name="Shape 1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1" name="Google Shape;1181;g37b63e2aaf5_0_3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82" name="Google Shape;1182;g37b63e2aaf5_0_3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0" name="Shape 1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1" name="Google Shape;1231;g37b63e2aaf5_0_3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32" name="Google Shape;1232;g37b63e2aaf5_0_3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3" name="Shape 1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4" name="Google Shape;1284;g37b63e2aaf5_0_4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85" name="Google Shape;1285;g37b63e2aaf5_0_4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8" name="Shape 1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9" name="Google Shape;1339;g37b63e2aaf5_0_4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40" name="Google Shape;1340;g37b63e2aaf5_0_4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1" name="Shape 1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" name="Google Shape;1392;g3762bddb734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93" name="Google Shape;1393;g3762bddb734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8" name="Shape 1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9" name="Google Shape;1409;g36ba811d23b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10" name="Google Shape;1410;g36ba811d23b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673cca48f6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0" name="Google Shape;130;g3673cca48f6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3" name="Shape 1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4" name="Google Shape;1424;g36ba811d23b_0_2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25" name="Google Shape;1425;g36ba811d23b_0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4" name="Shape 1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5" name="Google Shape;1465;g34574a8401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66" name="Google Shape;1466;g34574a8401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1" name="Shape 1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2" name="Google Shape;1572;g3762bddb734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73" name="Google Shape;1573;g3762bddb734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3673cca48f6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5" name="Google Shape;145;g3673cca48f6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673cca48f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9" name="Google Shape;169;g3673cca48f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7" name="Google Shape;187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8" name="Google Shape;208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1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2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" name="Google Shape;15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" name="Google Shape;1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18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18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20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2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21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2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22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22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22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23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1.png"/><Relationship Id="rId7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Relationship Id="rId4" Type="http://schemas.openxmlformats.org/officeDocument/2006/relationships/image" Target="../media/image30.png"/><Relationship Id="rId5" Type="http://schemas.openxmlformats.org/officeDocument/2006/relationships/image" Target="../media/image1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Relationship Id="rId4" Type="http://schemas.openxmlformats.org/officeDocument/2006/relationships/image" Target="../media/image3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Relationship Id="rId4" Type="http://schemas.openxmlformats.org/officeDocument/2006/relationships/image" Target="../media/image1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.png"/><Relationship Id="rId4" Type="http://schemas.openxmlformats.org/officeDocument/2006/relationships/image" Target="../media/image25.png"/><Relationship Id="rId5" Type="http://schemas.openxmlformats.org/officeDocument/2006/relationships/image" Target="../media/image2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.png"/><Relationship Id="rId4" Type="http://schemas.openxmlformats.org/officeDocument/2006/relationships/image" Target="../media/image27.png"/><Relationship Id="rId5" Type="http://schemas.openxmlformats.org/officeDocument/2006/relationships/image" Target="../media/image2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.png"/><Relationship Id="rId4" Type="http://schemas.openxmlformats.org/officeDocument/2006/relationships/image" Target="../media/image3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.png"/><Relationship Id="rId4" Type="http://schemas.openxmlformats.org/officeDocument/2006/relationships/image" Target="../media/image3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.png"/><Relationship Id="rId4" Type="http://schemas.openxmlformats.org/officeDocument/2006/relationships/image" Target="../media/image3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.png"/><Relationship Id="rId4" Type="http://schemas.openxmlformats.org/officeDocument/2006/relationships/image" Target="../media/image3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.png"/><Relationship Id="rId4" Type="http://schemas.openxmlformats.org/officeDocument/2006/relationships/image" Target="../media/image3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.png"/><Relationship Id="rId4" Type="http://schemas.openxmlformats.org/officeDocument/2006/relationships/image" Target="../media/image3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.png"/><Relationship Id="rId4" Type="http://schemas.openxmlformats.org/officeDocument/2006/relationships/image" Target="../media/image3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.png"/><Relationship Id="rId4" Type="http://schemas.openxmlformats.org/officeDocument/2006/relationships/image" Target="../media/image34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.png"/><Relationship Id="rId4" Type="http://schemas.openxmlformats.org/officeDocument/2006/relationships/image" Target="../media/image34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.png"/><Relationship Id="rId4" Type="http://schemas.openxmlformats.org/officeDocument/2006/relationships/image" Target="../media/image34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.png"/><Relationship Id="rId4" Type="http://schemas.openxmlformats.org/officeDocument/2006/relationships/image" Target="../media/image34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2.png"/><Relationship Id="rId4" Type="http://schemas.openxmlformats.org/officeDocument/2006/relationships/image" Target="../media/image35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2.png"/><Relationship Id="rId4" Type="http://schemas.openxmlformats.org/officeDocument/2006/relationships/image" Target="../media/image35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2.png"/><Relationship Id="rId4" Type="http://schemas.openxmlformats.org/officeDocument/2006/relationships/image" Target="../media/image3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2.png"/><Relationship Id="rId4" Type="http://schemas.openxmlformats.org/officeDocument/2006/relationships/image" Target="../media/image35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2.png"/><Relationship Id="rId4" Type="http://schemas.openxmlformats.org/officeDocument/2006/relationships/image" Target="../media/image35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2.png"/><Relationship Id="rId4" Type="http://schemas.openxmlformats.org/officeDocument/2006/relationships/image" Target="../media/image38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2.png"/><Relationship Id="rId4" Type="http://schemas.openxmlformats.org/officeDocument/2006/relationships/image" Target="../media/image37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2.png"/><Relationship Id="rId4" Type="http://schemas.openxmlformats.org/officeDocument/2006/relationships/image" Target="../media/image37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2.png"/><Relationship Id="rId4" Type="http://schemas.openxmlformats.org/officeDocument/2006/relationships/image" Target="../media/image37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2.png"/><Relationship Id="rId4" Type="http://schemas.openxmlformats.org/officeDocument/2006/relationships/image" Target="../media/image37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2.png"/><Relationship Id="rId4" Type="http://schemas.openxmlformats.org/officeDocument/2006/relationships/image" Target="../media/image37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32.png"/><Relationship Id="rId4" Type="http://schemas.openxmlformats.org/officeDocument/2006/relationships/image" Target="../media/image39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2.png"/><Relationship Id="rId4" Type="http://schemas.openxmlformats.org/officeDocument/2006/relationships/image" Target="../media/image4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2.png"/><Relationship Id="rId4" Type="http://schemas.openxmlformats.org/officeDocument/2006/relationships/image" Target="../media/image45.png"/><Relationship Id="rId5" Type="http://schemas.openxmlformats.org/officeDocument/2006/relationships/image" Target="../media/image42.png"/><Relationship Id="rId6" Type="http://schemas.openxmlformats.org/officeDocument/2006/relationships/image" Target="../media/image44.png"/><Relationship Id="rId7" Type="http://schemas.openxmlformats.org/officeDocument/2006/relationships/image" Target="../media/image43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2.png"/><Relationship Id="rId4" Type="http://schemas.openxmlformats.org/officeDocument/2006/relationships/image" Target="../media/image45.png"/><Relationship Id="rId5" Type="http://schemas.openxmlformats.org/officeDocument/2006/relationships/image" Target="../media/image42.png"/><Relationship Id="rId6" Type="http://schemas.openxmlformats.org/officeDocument/2006/relationships/image" Target="../media/image44.png"/><Relationship Id="rId7" Type="http://schemas.openxmlformats.org/officeDocument/2006/relationships/image" Target="../media/image43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2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Relationship Id="rId6" Type="http://schemas.openxmlformats.org/officeDocument/2006/relationships/image" Target="../media/image44.png"/><Relationship Id="rId7" Type="http://schemas.openxmlformats.org/officeDocument/2006/relationships/image" Target="../media/image4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23.png"/><Relationship Id="rId5" Type="http://schemas.openxmlformats.org/officeDocument/2006/relationships/image" Target="../media/image6.png"/><Relationship Id="rId6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22.png"/><Relationship Id="rId9" Type="http://schemas.openxmlformats.org/officeDocument/2006/relationships/image" Target="../media/image9.png"/><Relationship Id="rId5" Type="http://schemas.openxmlformats.org/officeDocument/2006/relationships/image" Target="../media/image13.png"/><Relationship Id="rId6" Type="http://schemas.openxmlformats.org/officeDocument/2006/relationships/image" Target="../media/image12.png"/><Relationship Id="rId7" Type="http://schemas.openxmlformats.org/officeDocument/2006/relationships/image" Target="../media/image8.png"/><Relationship Id="rId8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4"/>
          <p:cNvSpPr txBox="1"/>
          <p:nvPr/>
        </p:nvSpPr>
        <p:spPr>
          <a:xfrm>
            <a:off x="208725" y="344175"/>
            <a:ext cx="8501100" cy="20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6000" u="none" cap="none" strike="noStrik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Lecture 8</a:t>
            </a:r>
            <a:endParaRPr b="0" i="0" sz="6000" u="none" cap="none" strike="noStrike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4200" u="none" cap="none" strike="noStrik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Flip-Flops &amp; Timing Diagrams</a:t>
            </a:r>
            <a:endParaRPr b="0" i="0" sz="4200" u="none" cap="none" strike="noStrike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5" name="Google Shape;55;p4"/>
          <p:cNvSpPr txBox="1"/>
          <p:nvPr/>
        </p:nvSpPr>
        <p:spPr>
          <a:xfrm>
            <a:off x="0" y="0"/>
            <a:ext cx="5062200" cy="3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4F4F4F"/>
                </a:solidFill>
                <a:latin typeface="Lexend Light"/>
                <a:ea typeface="Lexend Light"/>
                <a:cs typeface="Lexend Light"/>
                <a:sym typeface="Lexend Light"/>
              </a:rPr>
              <a:t>Department of Computer Science and Engineering, BRAC University</a:t>
            </a:r>
            <a:endParaRPr b="1" i="0" sz="900" u="none" cap="none" strike="noStrike">
              <a:solidFill>
                <a:srgbClr val="4F4F4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56" name="Google Shape;56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07451" y="76200"/>
            <a:ext cx="560349" cy="514126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4"/>
          <p:cNvSpPr txBox="1"/>
          <p:nvPr/>
        </p:nvSpPr>
        <p:spPr>
          <a:xfrm>
            <a:off x="321450" y="4484225"/>
            <a:ext cx="8501100" cy="10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3200" u="none" cap="none" strike="noStrik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CSE260 : Digital Logic Design</a:t>
            </a:r>
            <a:endParaRPr b="0" i="0" sz="5000" u="none" cap="none" strike="noStrike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58" name="Google Shape;58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15600" y="2037525"/>
            <a:ext cx="2380449" cy="2380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269650" y="2037525"/>
            <a:ext cx="3756201" cy="2380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8"/>
          <p:cNvSpPr/>
          <p:nvPr/>
        </p:nvSpPr>
        <p:spPr>
          <a:xfrm>
            <a:off x="0" y="33338"/>
            <a:ext cx="9144000" cy="4906800"/>
          </a:xfrm>
          <a:prstGeom prst="roundRect">
            <a:avLst>
              <a:gd fmla="val 2852" name="adj"/>
            </a:avLst>
          </a:prstGeom>
          <a:solidFill>
            <a:srgbClr val="FFFFFF"/>
          </a:solidFill>
          <a:ln>
            <a:noFill/>
          </a:ln>
          <a:effectLst>
            <a:outerShdw blurRad="57150" rotWithShape="0" algn="bl" dist="19050">
              <a:srgbClr val="000000">
                <a:alpha val="8627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240" name="Google Shape;240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07451" y="76200"/>
            <a:ext cx="560349" cy="514126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8"/>
          <p:cNvSpPr txBox="1"/>
          <p:nvPr/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0" i="0" lang="en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0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42" name="Google Shape;242;p8"/>
          <p:cNvGrpSpPr/>
          <p:nvPr/>
        </p:nvGrpSpPr>
        <p:grpSpPr>
          <a:xfrm>
            <a:off x="50480" y="122879"/>
            <a:ext cx="277873" cy="68400"/>
            <a:chOff x="411700" y="2416840"/>
            <a:chExt cx="277873" cy="68400"/>
          </a:xfrm>
        </p:grpSpPr>
        <p:sp>
          <p:nvSpPr>
            <p:cNvPr id="243" name="Google Shape;243;p8"/>
            <p:cNvSpPr/>
            <p:nvPr/>
          </p:nvSpPr>
          <p:spPr>
            <a:xfrm>
              <a:off x="411700" y="2416840"/>
              <a:ext cx="68400" cy="68400"/>
            </a:xfrm>
            <a:prstGeom prst="ellipse">
              <a:avLst/>
            </a:prstGeom>
            <a:solidFill>
              <a:srgbClr val="FF6B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244;p8"/>
            <p:cNvSpPr/>
            <p:nvPr/>
          </p:nvSpPr>
          <p:spPr>
            <a:xfrm>
              <a:off x="516436" y="2416840"/>
              <a:ext cx="68400" cy="68400"/>
            </a:xfrm>
            <a:prstGeom prst="ellipse">
              <a:avLst/>
            </a:prstGeom>
            <a:solidFill>
              <a:srgbClr val="FFC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245;p8"/>
            <p:cNvSpPr/>
            <p:nvPr/>
          </p:nvSpPr>
          <p:spPr>
            <a:xfrm>
              <a:off x="621173" y="2416840"/>
              <a:ext cx="68400" cy="68400"/>
            </a:xfrm>
            <a:prstGeom prst="ellipse">
              <a:avLst/>
            </a:prstGeom>
            <a:solidFill>
              <a:srgbClr val="28C8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6" name="Google Shape;246;p8"/>
          <p:cNvSpPr txBox="1"/>
          <p:nvPr/>
        </p:nvSpPr>
        <p:spPr>
          <a:xfrm>
            <a:off x="561850" y="0"/>
            <a:ext cx="6637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" sz="30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Triggering Mechanisms</a:t>
            </a:r>
            <a:endParaRPr b="0" i="0" sz="30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47" name="Google Shape;247;p8"/>
          <p:cNvSpPr txBox="1"/>
          <p:nvPr/>
        </p:nvSpPr>
        <p:spPr>
          <a:xfrm>
            <a:off x="0" y="4876800"/>
            <a:ext cx="5062200" cy="3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4F4F4F"/>
                </a:solidFill>
                <a:latin typeface="Lexend Light"/>
                <a:ea typeface="Lexend Light"/>
                <a:cs typeface="Lexend Light"/>
                <a:sym typeface="Lexend Light"/>
              </a:rPr>
              <a:t>Department of Computer Science and Engineering</a:t>
            </a:r>
            <a:endParaRPr b="1" i="0" sz="900" u="none" cap="none" strike="noStrike">
              <a:solidFill>
                <a:srgbClr val="4F4F4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48" name="Google Shape;248;p8"/>
          <p:cNvSpPr txBox="1"/>
          <p:nvPr/>
        </p:nvSpPr>
        <p:spPr>
          <a:xfrm>
            <a:off x="2946600" y="4883850"/>
            <a:ext cx="32508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4F4F4F"/>
                </a:solidFill>
                <a:latin typeface="Lexend"/>
                <a:ea typeface="Lexend"/>
                <a:cs typeface="Lexend"/>
                <a:sym typeface="Lexend"/>
              </a:rPr>
              <a:t>CSE260 - Digital Logic Design</a:t>
            </a:r>
            <a:endParaRPr b="0" i="0" sz="900" u="none" cap="none" strike="noStrike">
              <a:solidFill>
                <a:srgbClr val="4F4F4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49" name="Google Shape;249;p8"/>
          <p:cNvSpPr txBox="1"/>
          <p:nvPr/>
        </p:nvSpPr>
        <p:spPr>
          <a:xfrm>
            <a:off x="8472450" y="4737707"/>
            <a:ext cx="5487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0" name="Google Shape;250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463" y="1034681"/>
            <a:ext cx="4551374" cy="22116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225000" y="2759625"/>
            <a:ext cx="4436100" cy="2340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339450" y="1040101"/>
            <a:ext cx="4496100" cy="209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0475" y="2824152"/>
            <a:ext cx="4551349" cy="2211690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8"/>
          <p:cNvSpPr txBox="1"/>
          <p:nvPr/>
        </p:nvSpPr>
        <p:spPr>
          <a:xfrm>
            <a:off x="1034200" y="646500"/>
            <a:ext cx="3033000" cy="393600"/>
          </a:xfrm>
          <a:prstGeom prst="rect">
            <a:avLst/>
          </a:prstGeom>
          <a:noFill/>
          <a:ln cap="flat" cmpd="sng" w="9525">
            <a:solidFill>
              <a:srgbClr val="FF6B4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FF6B4D"/>
                </a:solidFill>
                <a:latin typeface="Lexend"/>
                <a:ea typeface="Lexend"/>
                <a:cs typeface="Lexend"/>
                <a:sym typeface="Lexend"/>
              </a:rPr>
              <a:t>Flip Flop’s State Changes</a:t>
            </a:r>
            <a:endParaRPr b="0" i="0" sz="1800" u="none" cap="none" strike="noStrike">
              <a:solidFill>
                <a:srgbClr val="FF6B4D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55" name="Google Shape;255;p8"/>
          <p:cNvSpPr txBox="1"/>
          <p:nvPr/>
        </p:nvSpPr>
        <p:spPr>
          <a:xfrm>
            <a:off x="5281650" y="646500"/>
            <a:ext cx="2757600" cy="393600"/>
          </a:xfrm>
          <a:prstGeom prst="rect">
            <a:avLst/>
          </a:prstGeom>
          <a:noFill/>
          <a:ln cap="flat" cmpd="sng" w="9525">
            <a:solidFill>
              <a:srgbClr val="FF6B4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FF6B4D"/>
                </a:solidFill>
                <a:latin typeface="Lexend"/>
                <a:ea typeface="Lexend"/>
                <a:cs typeface="Lexend"/>
                <a:sym typeface="Lexend"/>
              </a:rPr>
              <a:t>Latch’s State Changes</a:t>
            </a:r>
            <a:endParaRPr b="0" i="0" sz="1800" u="none" cap="none" strike="noStrike">
              <a:solidFill>
                <a:srgbClr val="FF6B4D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3673cca48f6_0_122"/>
          <p:cNvSpPr/>
          <p:nvPr/>
        </p:nvSpPr>
        <p:spPr>
          <a:xfrm>
            <a:off x="0" y="33338"/>
            <a:ext cx="9144000" cy="4906800"/>
          </a:xfrm>
          <a:prstGeom prst="roundRect">
            <a:avLst>
              <a:gd fmla="val 2852" name="adj"/>
            </a:avLst>
          </a:prstGeom>
          <a:solidFill>
            <a:srgbClr val="FFFFFF"/>
          </a:solidFill>
          <a:ln>
            <a:noFill/>
          </a:ln>
          <a:effectLst>
            <a:outerShdw blurRad="57150" rotWithShape="0" algn="bl" dist="19050">
              <a:srgbClr val="000000">
                <a:alpha val="8627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261" name="Google Shape;261;g3673cca48f6_0_1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07451" y="76200"/>
            <a:ext cx="560349" cy="514126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g3673cca48f6_0_122"/>
          <p:cNvSpPr txBox="1"/>
          <p:nvPr/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0" i="0" lang="en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0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63" name="Google Shape;263;g3673cca48f6_0_122"/>
          <p:cNvGrpSpPr/>
          <p:nvPr/>
        </p:nvGrpSpPr>
        <p:grpSpPr>
          <a:xfrm>
            <a:off x="50480" y="122879"/>
            <a:ext cx="277873" cy="68400"/>
            <a:chOff x="411700" y="2416840"/>
            <a:chExt cx="277873" cy="68400"/>
          </a:xfrm>
        </p:grpSpPr>
        <p:sp>
          <p:nvSpPr>
            <p:cNvPr id="264" name="Google Shape;264;g3673cca48f6_0_122"/>
            <p:cNvSpPr/>
            <p:nvPr/>
          </p:nvSpPr>
          <p:spPr>
            <a:xfrm>
              <a:off x="411700" y="2416840"/>
              <a:ext cx="68400" cy="68400"/>
            </a:xfrm>
            <a:prstGeom prst="ellipse">
              <a:avLst/>
            </a:prstGeom>
            <a:solidFill>
              <a:srgbClr val="FF6B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65;g3673cca48f6_0_122"/>
            <p:cNvSpPr/>
            <p:nvPr/>
          </p:nvSpPr>
          <p:spPr>
            <a:xfrm>
              <a:off x="516436" y="2416840"/>
              <a:ext cx="68400" cy="68400"/>
            </a:xfrm>
            <a:prstGeom prst="ellipse">
              <a:avLst/>
            </a:prstGeom>
            <a:solidFill>
              <a:srgbClr val="FFC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66;g3673cca48f6_0_122"/>
            <p:cNvSpPr/>
            <p:nvPr/>
          </p:nvSpPr>
          <p:spPr>
            <a:xfrm>
              <a:off x="621173" y="2416840"/>
              <a:ext cx="68400" cy="68400"/>
            </a:xfrm>
            <a:prstGeom prst="ellipse">
              <a:avLst/>
            </a:prstGeom>
            <a:solidFill>
              <a:srgbClr val="28C8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7" name="Google Shape;267;g3673cca48f6_0_122"/>
          <p:cNvSpPr txBox="1"/>
          <p:nvPr/>
        </p:nvSpPr>
        <p:spPr>
          <a:xfrm>
            <a:off x="561850" y="0"/>
            <a:ext cx="6637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" sz="30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SR Latch Using NAND Gate</a:t>
            </a:r>
            <a:endParaRPr b="0" i="0" sz="30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68" name="Google Shape;268;g3673cca48f6_0_122"/>
          <p:cNvSpPr txBox="1"/>
          <p:nvPr/>
        </p:nvSpPr>
        <p:spPr>
          <a:xfrm>
            <a:off x="0" y="4876800"/>
            <a:ext cx="5062200" cy="3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4F4F4F"/>
                </a:solidFill>
                <a:latin typeface="Lexend Light"/>
                <a:ea typeface="Lexend Light"/>
                <a:cs typeface="Lexend Light"/>
                <a:sym typeface="Lexend Light"/>
              </a:rPr>
              <a:t>Department of Computer Science and Engineering</a:t>
            </a:r>
            <a:endParaRPr b="1" i="0" sz="900" u="none" cap="none" strike="noStrike">
              <a:solidFill>
                <a:srgbClr val="4F4F4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69" name="Google Shape;269;g3673cca48f6_0_122"/>
          <p:cNvSpPr txBox="1"/>
          <p:nvPr/>
        </p:nvSpPr>
        <p:spPr>
          <a:xfrm>
            <a:off x="2946600" y="4883850"/>
            <a:ext cx="32508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4F4F4F"/>
                </a:solidFill>
                <a:latin typeface="Lexend"/>
                <a:ea typeface="Lexend"/>
                <a:cs typeface="Lexend"/>
                <a:sym typeface="Lexend"/>
              </a:rPr>
              <a:t>CSE260 - Digital Logic Design</a:t>
            </a:r>
            <a:endParaRPr b="0" i="0" sz="900" u="none" cap="none" strike="noStrike">
              <a:solidFill>
                <a:srgbClr val="4F4F4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70" name="Google Shape;270;g3673cca48f6_0_122"/>
          <p:cNvSpPr txBox="1"/>
          <p:nvPr/>
        </p:nvSpPr>
        <p:spPr>
          <a:xfrm>
            <a:off x="8472450" y="4737707"/>
            <a:ext cx="5487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71" name="Google Shape;271;g3673cca48f6_0_122"/>
          <p:cNvGraphicFramePr/>
          <p:nvPr/>
        </p:nvGraphicFramePr>
        <p:xfrm>
          <a:off x="6390200" y="26822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{6B1364BF-8A7C-42D6-8912-4537F10F1216}</a:tableStyleId>
              </a:tblPr>
              <a:tblGrid>
                <a:gridCol w="608200"/>
                <a:gridCol w="608200"/>
                <a:gridCol w="814475"/>
              </a:tblGrid>
              <a:tr h="3656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A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B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Output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56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0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0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1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56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0 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1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1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56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1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0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1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56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1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1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0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72" name="Google Shape;272;g3673cca48f6_0_122"/>
          <p:cNvSpPr txBox="1"/>
          <p:nvPr/>
        </p:nvSpPr>
        <p:spPr>
          <a:xfrm>
            <a:off x="2009775" y="3724275"/>
            <a:ext cx="3467100" cy="7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We will need the knowledge of this truth table later</a:t>
            </a:r>
            <a:endParaRPr b="0" i="0" sz="18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73" name="Google Shape;273;g3673cca48f6_0_122"/>
          <p:cNvSpPr/>
          <p:nvPr/>
        </p:nvSpPr>
        <p:spPr>
          <a:xfrm>
            <a:off x="5476875" y="3870825"/>
            <a:ext cx="720900" cy="3603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st="19050">
              <a:srgbClr val="000000">
                <a:alpha val="8627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4" name="Google Shape;274;g3673cca48f6_0_1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1850" y="828150"/>
            <a:ext cx="4773752" cy="2823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g3673cca48f6_0_1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63675" y="961132"/>
            <a:ext cx="3557476" cy="147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3673cca48f6_0_149"/>
          <p:cNvSpPr/>
          <p:nvPr/>
        </p:nvSpPr>
        <p:spPr>
          <a:xfrm>
            <a:off x="0" y="33338"/>
            <a:ext cx="9144000" cy="4906800"/>
          </a:xfrm>
          <a:prstGeom prst="roundRect">
            <a:avLst>
              <a:gd fmla="val 2852" name="adj"/>
            </a:avLst>
          </a:prstGeom>
          <a:solidFill>
            <a:srgbClr val="FFFFFF"/>
          </a:solidFill>
          <a:ln>
            <a:noFill/>
          </a:ln>
          <a:effectLst>
            <a:outerShdw blurRad="57150" rotWithShape="0" algn="bl" dist="19050">
              <a:srgbClr val="000000">
                <a:alpha val="8627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281" name="Google Shape;281;g3673cca48f6_0_1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07451" y="76200"/>
            <a:ext cx="560349" cy="514126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g3673cca48f6_0_149"/>
          <p:cNvSpPr txBox="1"/>
          <p:nvPr/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0" i="0" lang="en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0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3" name="Google Shape;283;g3673cca48f6_0_149"/>
          <p:cNvGrpSpPr/>
          <p:nvPr/>
        </p:nvGrpSpPr>
        <p:grpSpPr>
          <a:xfrm>
            <a:off x="50480" y="122879"/>
            <a:ext cx="277873" cy="68400"/>
            <a:chOff x="411700" y="2416840"/>
            <a:chExt cx="277873" cy="68400"/>
          </a:xfrm>
        </p:grpSpPr>
        <p:sp>
          <p:nvSpPr>
            <p:cNvPr id="284" name="Google Shape;284;g3673cca48f6_0_149"/>
            <p:cNvSpPr/>
            <p:nvPr/>
          </p:nvSpPr>
          <p:spPr>
            <a:xfrm>
              <a:off x="411700" y="2416840"/>
              <a:ext cx="68400" cy="68400"/>
            </a:xfrm>
            <a:prstGeom prst="ellipse">
              <a:avLst/>
            </a:prstGeom>
            <a:solidFill>
              <a:srgbClr val="FF6B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" name="Google Shape;285;g3673cca48f6_0_149"/>
            <p:cNvSpPr/>
            <p:nvPr/>
          </p:nvSpPr>
          <p:spPr>
            <a:xfrm>
              <a:off x="516436" y="2416840"/>
              <a:ext cx="68400" cy="68400"/>
            </a:xfrm>
            <a:prstGeom prst="ellipse">
              <a:avLst/>
            </a:prstGeom>
            <a:solidFill>
              <a:srgbClr val="FFC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Google Shape;286;g3673cca48f6_0_149"/>
            <p:cNvSpPr/>
            <p:nvPr/>
          </p:nvSpPr>
          <p:spPr>
            <a:xfrm>
              <a:off x="621173" y="2416840"/>
              <a:ext cx="68400" cy="68400"/>
            </a:xfrm>
            <a:prstGeom prst="ellipse">
              <a:avLst/>
            </a:prstGeom>
            <a:solidFill>
              <a:srgbClr val="28C8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7" name="Google Shape;287;g3673cca48f6_0_149"/>
          <p:cNvSpPr txBox="1"/>
          <p:nvPr/>
        </p:nvSpPr>
        <p:spPr>
          <a:xfrm>
            <a:off x="561850" y="0"/>
            <a:ext cx="6637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" sz="30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SR Latch Using NAND Gate</a:t>
            </a:r>
            <a:endParaRPr b="0" i="0" sz="30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88" name="Google Shape;288;g3673cca48f6_0_149"/>
          <p:cNvSpPr txBox="1"/>
          <p:nvPr/>
        </p:nvSpPr>
        <p:spPr>
          <a:xfrm>
            <a:off x="0" y="4876800"/>
            <a:ext cx="5062200" cy="3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4F4F4F"/>
                </a:solidFill>
                <a:latin typeface="Lexend Light"/>
                <a:ea typeface="Lexend Light"/>
                <a:cs typeface="Lexend Light"/>
                <a:sym typeface="Lexend Light"/>
              </a:rPr>
              <a:t>Department of Computer Science and Engineering</a:t>
            </a:r>
            <a:endParaRPr b="1" i="0" sz="900" u="none" cap="none" strike="noStrike">
              <a:solidFill>
                <a:srgbClr val="4F4F4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89" name="Google Shape;289;g3673cca48f6_0_149"/>
          <p:cNvSpPr txBox="1"/>
          <p:nvPr/>
        </p:nvSpPr>
        <p:spPr>
          <a:xfrm>
            <a:off x="2946600" y="4883850"/>
            <a:ext cx="32508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4F4F4F"/>
                </a:solidFill>
                <a:latin typeface="Lexend"/>
                <a:ea typeface="Lexend"/>
                <a:cs typeface="Lexend"/>
                <a:sym typeface="Lexend"/>
              </a:rPr>
              <a:t>CSE260 - Digital Logic Design</a:t>
            </a:r>
            <a:endParaRPr b="0" i="0" sz="900" u="none" cap="none" strike="noStrike">
              <a:solidFill>
                <a:srgbClr val="4F4F4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90" name="Google Shape;290;g3673cca48f6_0_149"/>
          <p:cNvSpPr txBox="1"/>
          <p:nvPr/>
        </p:nvSpPr>
        <p:spPr>
          <a:xfrm>
            <a:off x="8472450" y="4737707"/>
            <a:ext cx="5487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91" name="Google Shape;291;g3673cca48f6_0_149"/>
          <p:cNvGraphicFramePr/>
          <p:nvPr/>
        </p:nvGraphicFramePr>
        <p:xfrm>
          <a:off x="328350" y="826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{6B1364BF-8A7C-42D6-8912-4537F10F1216}</a:tableStyleId>
              </a:tblPr>
              <a:tblGrid>
                <a:gridCol w="847500"/>
                <a:gridCol w="502975"/>
                <a:gridCol w="442900"/>
                <a:gridCol w="472950"/>
                <a:gridCol w="524125"/>
                <a:gridCol w="2943450"/>
              </a:tblGrid>
              <a:tr h="5738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" sz="1800" u="none" cap="none" strike="noStrike">
                          <a:solidFill>
                            <a:schemeClr val="dk1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CASE</a:t>
                      </a:r>
                      <a:endParaRPr b="1" sz="1800" u="none" cap="none" strike="noStrike">
                        <a:solidFill>
                          <a:schemeClr val="dk1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" sz="1800" u="none" cap="none" strike="noStrike">
                          <a:solidFill>
                            <a:schemeClr val="dk1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S</a:t>
                      </a:r>
                      <a:endParaRPr b="1" sz="1800" u="none" cap="none" strike="noStrike">
                        <a:solidFill>
                          <a:schemeClr val="dk1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" sz="1800" u="none" cap="none" strike="noStrike">
                          <a:solidFill>
                            <a:schemeClr val="dk1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R</a:t>
                      </a:r>
                      <a:endParaRPr b="1" sz="1800" u="none" cap="none" strike="noStrike">
                        <a:solidFill>
                          <a:schemeClr val="dk1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" sz="1800" u="none" cap="none" strike="noStrike">
                          <a:solidFill>
                            <a:schemeClr val="dk1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Q</a:t>
                      </a:r>
                      <a:endParaRPr b="1" sz="1800" u="none" cap="none" strike="noStrike">
                        <a:solidFill>
                          <a:schemeClr val="dk1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" sz="1800" u="none" cap="none" strike="noStrike">
                          <a:solidFill>
                            <a:schemeClr val="dk1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Q’</a:t>
                      </a:r>
                      <a:endParaRPr b="1" sz="1800" u="none" cap="none" strike="noStrike">
                        <a:solidFill>
                          <a:schemeClr val="dk1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" sz="1800" u="none" cap="none" strike="noStrike">
                          <a:solidFill>
                            <a:schemeClr val="dk1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Notes</a:t>
                      </a:r>
                      <a:endParaRPr b="1" sz="1800" u="none" cap="none" strike="noStrike">
                        <a:solidFill>
                          <a:schemeClr val="dk1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5950">
                <a:tc row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1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0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1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1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0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" sz="15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Calculation of Q done first</a:t>
                      </a:r>
                      <a:endParaRPr sz="15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</a:tr>
              <a:tr h="405950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1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1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1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0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" sz="15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Q and Q’ remains unchanged</a:t>
                      </a:r>
                      <a:endParaRPr sz="15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</a:tr>
              <a:tr h="405950">
                <a:tc row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2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1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0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0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1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" sz="1500" u="none" cap="none" strike="noStrike">
                          <a:solidFill>
                            <a:schemeClr val="dk1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Calculation of Q’ done first</a:t>
                      </a:r>
                      <a:endParaRPr sz="15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</a:tr>
              <a:tr h="417150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1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1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0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1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" sz="1500" u="none" cap="none" strike="noStrike">
                          <a:solidFill>
                            <a:schemeClr val="dk1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Q and Q’ remains unchanged</a:t>
                      </a:r>
                      <a:endParaRPr sz="15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</a:tr>
              <a:tr h="4059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3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0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0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1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1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rgbClr val="FF6B4D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Impossible!</a:t>
                      </a:r>
                      <a:endParaRPr sz="1400" u="none" cap="none" strike="noStrike">
                        <a:solidFill>
                          <a:srgbClr val="FF6B4D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92" name="Google Shape;292;g3673cca48f6_0_149"/>
          <p:cNvGraphicFramePr/>
          <p:nvPr/>
        </p:nvGraphicFramePr>
        <p:xfrm>
          <a:off x="6479550" y="1263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{6B1364BF-8A7C-42D6-8912-4537F10F1216}</a:tableStyleId>
              </a:tblPr>
              <a:tblGrid>
                <a:gridCol w="595975"/>
                <a:gridCol w="595975"/>
                <a:gridCol w="595975"/>
                <a:gridCol w="595975"/>
              </a:tblGrid>
              <a:tr h="390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1" lang="en" sz="15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S</a:t>
                      </a:r>
                      <a:endParaRPr b="1" sz="15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1" lang="en" sz="15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R</a:t>
                      </a:r>
                      <a:endParaRPr b="1" sz="15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1" lang="en" sz="15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Q</a:t>
                      </a:r>
                      <a:endParaRPr b="1" sz="15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1" lang="en" sz="15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Q’</a:t>
                      </a:r>
                      <a:endParaRPr b="1" sz="15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</a:tr>
              <a:tr h="390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Not Used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 hMerge="1"/>
              </a:tr>
              <a:tr h="390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</a:tr>
              <a:tr h="390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</a:tr>
              <a:tr h="390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Memory/ No Change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 hMerge="1"/>
              </a:tr>
            </a:tbl>
          </a:graphicData>
        </a:graphic>
      </p:graphicFrame>
      <p:sp>
        <p:nvSpPr>
          <p:cNvPr id="293" name="Google Shape;293;g3673cca48f6_0_149"/>
          <p:cNvSpPr txBox="1"/>
          <p:nvPr/>
        </p:nvSpPr>
        <p:spPr>
          <a:xfrm>
            <a:off x="6404975" y="713325"/>
            <a:ext cx="25305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SR Latch Truth Table</a:t>
            </a:r>
            <a:endParaRPr b="0" i="0" sz="18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294" name="Google Shape;294;g3673cca48f6_0_1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87775" y="3496900"/>
            <a:ext cx="2868352" cy="140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3673cca48f6_0_175"/>
          <p:cNvSpPr/>
          <p:nvPr/>
        </p:nvSpPr>
        <p:spPr>
          <a:xfrm>
            <a:off x="0" y="33338"/>
            <a:ext cx="9144000" cy="4906800"/>
          </a:xfrm>
          <a:prstGeom prst="roundRect">
            <a:avLst>
              <a:gd fmla="val 2852" name="adj"/>
            </a:avLst>
          </a:prstGeom>
          <a:solidFill>
            <a:srgbClr val="FFFFFF"/>
          </a:solidFill>
          <a:ln>
            <a:noFill/>
          </a:ln>
          <a:effectLst>
            <a:outerShdw blurRad="57150" rotWithShape="0" algn="bl" dist="19050">
              <a:srgbClr val="000000">
                <a:alpha val="8627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300" name="Google Shape;300;g3673cca48f6_0_1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07451" y="76200"/>
            <a:ext cx="560349" cy="514126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g3673cca48f6_0_175"/>
          <p:cNvSpPr txBox="1"/>
          <p:nvPr/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0" i="0" lang="en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0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02" name="Google Shape;302;g3673cca48f6_0_175"/>
          <p:cNvGrpSpPr/>
          <p:nvPr/>
        </p:nvGrpSpPr>
        <p:grpSpPr>
          <a:xfrm>
            <a:off x="50480" y="122879"/>
            <a:ext cx="277873" cy="68400"/>
            <a:chOff x="411700" y="2416840"/>
            <a:chExt cx="277873" cy="68400"/>
          </a:xfrm>
        </p:grpSpPr>
        <p:sp>
          <p:nvSpPr>
            <p:cNvPr id="303" name="Google Shape;303;g3673cca48f6_0_175"/>
            <p:cNvSpPr/>
            <p:nvPr/>
          </p:nvSpPr>
          <p:spPr>
            <a:xfrm>
              <a:off x="411700" y="2416840"/>
              <a:ext cx="68400" cy="68400"/>
            </a:xfrm>
            <a:prstGeom prst="ellipse">
              <a:avLst/>
            </a:prstGeom>
            <a:solidFill>
              <a:srgbClr val="FF6B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04;g3673cca48f6_0_175"/>
            <p:cNvSpPr/>
            <p:nvPr/>
          </p:nvSpPr>
          <p:spPr>
            <a:xfrm>
              <a:off x="516436" y="2416840"/>
              <a:ext cx="68400" cy="68400"/>
            </a:xfrm>
            <a:prstGeom prst="ellipse">
              <a:avLst/>
            </a:prstGeom>
            <a:solidFill>
              <a:srgbClr val="FFC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05;g3673cca48f6_0_175"/>
            <p:cNvSpPr/>
            <p:nvPr/>
          </p:nvSpPr>
          <p:spPr>
            <a:xfrm>
              <a:off x="621173" y="2416840"/>
              <a:ext cx="68400" cy="68400"/>
            </a:xfrm>
            <a:prstGeom prst="ellipse">
              <a:avLst/>
            </a:prstGeom>
            <a:solidFill>
              <a:srgbClr val="28C8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06" name="Google Shape;306;g3673cca48f6_0_175"/>
          <p:cNvSpPr txBox="1"/>
          <p:nvPr/>
        </p:nvSpPr>
        <p:spPr>
          <a:xfrm>
            <a:off x="561850" y="0"/>
            <a:ext cx="6637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" sz="30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SR Flip Flop</a:t>
            </a:r>
            <a:endParaRPr b="0" i="0" sz="30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07" name="Google Shape;307;g3673cca48f6_0_175"/>
          <p:cNvSpPr txBox="1"/>
          <p:nvPr/>
        </p:nvSpPr>
        <p:spPr>
          <a:xfrm>
            <a:off x="0" y="4876800"/>
            <a:ext cx="5062200" cy="3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4F4F4F"/>
                </a:solidFill>
                <a:latin typeface="Lexend Light"/>
                <a:ea typeface="Lexend Light"/>
                <a:cs typeface="Lexend Light"/>
                <a:sym typeface="Lexend Light"/>
              </a:rPr>
              <a:t>Department of Computer Science and Engineering</a:t>
            </a:r>
            <a:endParaRPr b="1" i="0" sz="900" u="none" cap="none" strike="noStrike">
              <a:solidFill>
                <a:srgbClr val="4F4F4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08" name="Google Shape;308;g3673cca48f6_0_175"/>
          <p:cNvSpPr txBox="1"/>
          <p:nvPr/>
        </p:nvSpPr>
        <p:spPr>
          <a:xfrm>
            <a:off x="2946600" y="4883850"/>
            <a:ext cx="32508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4F4F4F"/>
                </a:solidFill>
                <a:latin typeface="Lexend"/>
                <a:ea typeface="Lexend"/>
                <a:cs typeface="Lexend"/>
                <a:sym typeface="Lexend"/>
              </a:rPr>
              <a:t>CSE260 - Digital Logic Design</a:t>
            </a:r>
            <a:endParaRPr b="0" i="0" sz="900" u="none" cap="none" strike="noStrike">
              <a:solidFill>
                <a:srgbClr val="4F4F4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09" name="Google Shape;309;g3673cca48f6_0_175"/>
          <p:cNvSpPr txBox="1"/>
          <p:nvPr/>
        </p:nvSpPr>
        <p:spPr>
          <a:xfrm>
            <a:off x="8472450" y="4737707"/>
            <a:ext cx="5487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0" name="Google Shape;310;g3673cca48f6_0_17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41537" y="646500"/>
            <a:ext cx="7161876" cy="3007424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57150" rotWithShape="0" algn="bl" dist="19050">
              <a:srgbClr val="000000">
                <a:alpha val="8627"/>
              </a:srgbClr>
            </a:outerShdw>
          </a:effectLst>
        </p:spPr>
      </p:pic>
      <p:sp>
        <p:nvSpPr>
          <p:cNvPr id="311" name="Google Shape;311;g3673cca48f6_0_175"/>
          <p:cNvSpPr txBox="1"/>
          <p:nvPr/>
        </p:nvSpPr>
        <p:spPr>
          <a:xfrm>
            <a:off x="1187150" y="3745463"/>
            <a:ext cx="7085100" cy="10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Now we will use the knowledge of SR latch to build the truth table for SR FF. But before that, we need to do some calculation.</a:t>
            </a:r>
            <a:endParaRPr b="0" i="0" sz="18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3673cca48f6_0_193"/>
          <p:cNvSpPr/>
          <p:nvPr/>
        </p:nvSpPr>
        <p:spPr>
          <a:xfrm>
            <a:off x="0" y="33338"/>
            <a:ext cx="9144000" cy="4906800"/>
          </a:xfrm>
          <a:prstGeom prst="roundRect">
            <a:avLst>
              <a:gd fmla="val 2852" name="adj"/>
            </a:avLst>
          </a:prstGeom>
          <a:solidFill>
            <a:srgbClr val="FFFFFF"/>
          </a:solidFill>
          <a:ln>
            <a:noFill/>
          </a:ln>
          <a:effectLst>
            <a:outerShdw blurRad="57150" rotWithShape="0" algn="bl" dist="19050">
              <a:srgbClr val="000000">
                <a:alpha val="8627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317" name="Google Shape;317;g3673cca48f6_0_1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07451" y="76200"/>
            <a:ext cx="560349" cy="514126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g3673cca48f6_0_193"/>
          <p:cNvSpPr txBox="1"/>
          <p:nvPr/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0" i="0" lang="en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0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19" name="Google Shape;319;g3673cca48f6_0_193"/>
          <p:cNvGrpSpPr/>
          <p:nvPr/>
        </p:nvGrpSpPr>
        <p:grpSpPr>
          <a:xfrm>
            <a:off x="50480" y="122879"/>
            <a:ext cx="277873" cy="68400"/>
            <a:chOff x="411700" y="2416840"/>
            <a:chExt cx="277873" cy="68400"/>
          </a:xfrm>
        </p:grpSpPr>
        <p:sp>
          <p:nvSpPr>
            <p:cNvPr id="320" name="Google Shape;320;g3673cca48f6_0_193"/>
            <p:cNvSpPr/>
            <p:nvPr/>
          </p:nvSpPr>
          <p:spPr>
            <a:xfrm>
              <a:off x="411700" y="2416840"/>
              <a:ext cx="68400" cy="68400"/>
            </a:xfrm>
            <a:prstGeom prst="ellipse">
              <a:avLst/>
            </a:prstGeom>
            <a:solidFill>
              <a:srgbClr val="FF6B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" name="Google Shape;321;g3673cca48f6_0_193"/>
            <p:cNvSpPr/>
            <p:nvPr/>
          </p:nvSpPr>
          <p:spPr>
            <a:xfrm>
              <a:off x="516436" y="2416840"/>
              <a:ext cx="68400" cy="68400"/>
            </a:xfrm>
            <a:prstGeom prst="ellipse">
              <a:avLst/>
            </a:prstGeom>
            <a:solidFill>
              <a:srgbClr val="FFC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" name="Google Shape;322;g3673cca48f6_0_193"/>
            <p:cNvSpPr/>
            <p:nvPr/>
          </p:nvSpPr>
          <p:spPr>
            <a:xfrm>
              <a:off x="621173" y="2416840"/>
              <a:ext cx="68400" cy="68400"/>
            </a:xfrm>
            <a:prstGeom prst="ellipse">
              <a:avLst/>
            </a:prstGeom>
            <a:solidFill>
              <a:srgbClr val="28C8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23" name="Google Shape;323;g3673cca48f6_0_193"/>
          <p:cNvSpPr txBox="1"/>
          <p:nvPr/>
        </p:nvSpPr>
        <p:spPr>
          <a:xfrm>
            <a:off x="561850" y="0"/>
            <a:ext cx="6637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" sz="30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SR Flip Flop</a:t>
            </a:r>
            <a:endParaRPr b="0" i="0" sz="30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24" name="Google Shape;324;g3673cca48f6_0_193"/>
          <p:cNvSpPr txBox="1"/>
          <p:nvPr/>
        </p:nvSpPr>
        <p:spPr>
          <a:xfrm>
            <a:off x="0" y="4876800"/>
            <a:ext cx="5062200" cy="3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4F4F4F"/>
                </a:solidFill>
                <a:latin typeface="Lexend Light"/>
                <a:ea typeface="Lexend Light"/>
                <a:cs typeface="Lexend Light"/>
                <a:sym typeface="Lexend Light"/>
              </a:rPr>
              <a:t>Department of Computer Science and Engineering</a:t>
            </a:r>
            <a:endParaRPr b="1" i="0" sz="900" u="none" cap="none" strike="noStrike">
              <a:solidFill>
                <a:srgbClr val="4F4F4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25" name="Google Shape;325;g3673cca48f6_0_193"/>
          <p:cNvSpPr txBox="1"/>
          <p:nvPr/>
        </p:nvSpPr>
        <p:spPr>
          <a:xfrm>
            <a:off x="2946600" y="4883850"/>
            <a:ext cx="32508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4F4F4F"/>
                </a:solidFill>
                <a:latin typeface="Lexend"/>
                <a:ea typeface="Lexend"/>
                <a:cs typeface="Lexend"/>
                <a:sym typeface="Lexend"/>
              </a:rPr>
              <a:t>CSE260 - Digital Logic Design</a:t>
            </a:r>
            <a:endParaRPr b="0" i="0" sz="900" u="none" cap="none" strike="noStrike">
              <a:solidFill>
                <a:srgbClr val="4F4F4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26" name="Google Shape;326;g3673cca48f6_0_193"/>
          <p:cNvSpPr txBox="1"/>
          <p:nvPr/>
        </p:nvSpPr>
        <p:spPr>
          <a:xfrm>
            <a:off x="8472450" y="4737707"/>
            <a:ext cx="5487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27" name="Google Shape;327;g3673cca48f6_0_193"/>
          <p:cNvGraphicFramePr/>
          <p:nvPr/>
        </p:nvGraphicFramePr>
        <p:xfrm>
          <a:off x="561850" y="2534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{6B1364BF-8A7C-42D6-8912-4537F10F1216}</a:tableStyleId>
              </a:tblPr>
              <a:tblGrid>
                <a:gridCol w="625650"/>
                <a:gridCol w="594600"/>
                <a:gridCol w="667000"/>
                <a:gridCol w="691425"/>
                <a:gridCol w="839350"/>
                <a:gridCol w="959725"/>
              </a:tblGrid>
              <a:tr h="489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" sz="1800" u="none" cap="none" strike="noStrike">
                          <a:solidFill>
                            <a:schemeClr val="dk1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S</a:t>
                      </a:r>
                      <a:endParaRPr b="1" sz="1800" u="none" cap="none" strike="noStrike">
                        <a:solidFill>
                          <a:schemeClr val="dk1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" sz="1800" u="none" cap="none" strike="noStrike">
                          <a:solidFill>
                            <a:schemeClr val="dk1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R</a:t>
                      </a:r>
                      <a:endParaRPr b="1" sz="1800" u="none" cap="none" strike="noStrike">
                        <a:solidFill>
                          <a:schemeClr val="dk1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" sz="1800" u="none" cap="none" strike="noStrike">
                          <a:solidFill>
                            <a:schemeClr val="dk1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S*</a:t>
                      </a:r>
                      <a:endParaRPr b="1" sz="1800" u="none" cap="none" strike="noStrike">
                        <a:solidFill>
                          <a:schemeClr val="dk1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" sz="1800" u="none" cap="none" strike="noStrike">
                          <a:solidFill>
                            <a:schemeClr val="dk1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R*</a:t>
                      </a:r>
                      <a:endParaRPr b="1" sz="1800" u="none" cap="none" strike="noStrike">
                        <a:solidFill>
                          <a:schemeClr val="dk1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" sz="1800" u="none" cap="none" strike="noStrike">
                          <a:solidFill>
                            <a:schemeClr val="dk1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Q</a:t>
                      </a:r>
                      <a:endParaRPr b="1" sz="1800" u="none" cap="none" strike="noStrike">
                        <a:solidFill>
                          <a:schemeClr val="dk1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" sz="1800" u="none" cap="none" strike="noStrike">
                          <a:solidFill>
                            <a:schemeClr val="dk1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Q’</a:t>
                      </a:r>
                      <a:endParaRPr b="1" sz="1800" u="none" cap="none" strike="noStrike">
                        <a:solidFill>
                          <a:schemeClr val="dk1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</a:tr>
              <a:tr h="5780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0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0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1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1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Memory/ No Change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 hMerge="1"/>
              </a:tr>
              <a:tr h="3757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0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1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1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0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0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1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</a:tr>
              <a:tr h="3757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1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0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0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1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1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0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</a:tr>
              <a:tr h="3757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1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1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0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0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Not Used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 hMerge="1"/>
              </a:tr>
            </a:tbl>
          </a:graphicData>
        </a:graphic>
      </p:graphicFrame>
      <p:graphicFrame>
        <p:nvGraphicFramePr>
          <p:cNvPr id="328" name="Google Shape;328;g3673cca48f6_0_193"/>
          <p:cNvGraphicFramePr/>
          <p:nvPr/>
        </p:nvGraphicFramePr>
        <p:xfrm>
          <a:off x="5960650" y="2627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{6B1364BF-8A7C-42D6-8912-4537F10F1216}</a:tableStyleId>
              </a:tblPr>
              <a:tblGrid>
                <a:gridCol w="595975"/>
                <a:gridCol w="595975"/>
                <a:gridCol w="595975"/>
                <a:gridCol w="595975"/>
              </a:tblGrid>
              <a:tr h="390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1" lang="en" sz="15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S</a:t>
                      </a:r>
                      <a:endParaRPr b="1" sz="15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1" lang="en" sz="15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R</a:t>
                      </a:r>
                      <a:endParaRPr b="1" sz="15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1" lang="en" sz="15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Q</a:t>
                      </a:r>
                      <a:endParaRPr b="1" sz="15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1" lang="en" sz="15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Q’</a:t>
                      </a:r>
                      <a:endParaRPr b="1" sz="15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</a:tr>
              <a:tr h="390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0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0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Memory/ No Change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 hMerge="1"/>
              </a:tr>
              <a:tr h="390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0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1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0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1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</a:tr>
              <a:tr h="390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1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0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1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0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</a:tr>
              <a:tr h="390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1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1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Not Used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 hMerge="1"/>
              </a:tr>
            </a:tbl>
          </a:graphicData>
        </a:graphic>
      </p:graphicFrame>
      <p:sp>
        <p:nvSpPr>
          <p:cNvPr id="329" name="Google Shape;329;g3673cca48f6_0_193"/>
          <p:cNvSpPr txBox="1"/>
          <p:nvPr/>
        </p:nvSpPr>
        <p:spPr>
          <a:xfrm>
            <a:off x="5803000" y="2256600"/>
            <a:ext cx="28395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SR FF Final Truth Table</a:t>
            </a:r>
            <a:endParaRPr b="0" i="0" sz="18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30" name="Google Shape;330;g3673cca48f6_0_193"/>
          <p:cNvSpPr txBox="1"/>
          <p:nvPr/>
        </p:nvSpPr>
        <p:spPr>
          <a:xfrm>
            <a:off x="561850" y="646500"/>
            <a:ext cx="2802000" cy="16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</a:pPr>
            <a:r>
              <a:rPr b="0" i="0" lang="en" sz="1400" u="none" cap="none" strike="noStrike">
                <a:solidFill>
                  <a:srgbClr val="0000CC"/>
                </a:solidFill>
                <a:latin typeface="Lexend"/>
                <a:ea typeface="Lexend"/>
                <a:cs typeface="Lexend"/>
                <a:sym typeface="Lexend"/>
              </a:rPr>
              <a:t>S* = (S.CLK)’ = S’+ CLK’</a:t>
            </a:r>
            <a:endParaRPr b="0" i="0" sz="800" u="none" cap="none" strike="noStrike">
              <a:solidFill>
                <a:srgbClr val="0000CC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CC"/>
                </a:solidFill>
                <a:latin typeface="Lexend"/>
                <a:ea typeface="Lexend"/>
                <a:cs typeface="Lexend"/>
                <a:sym typeface="Lexend"/>
              </a:rPr>
              <a:t>R* = (R.CLK)’ = R’+ CLK’</a:t>
            </a:r>
            <a:endParaRPr b="0" i="0" sz="1400" u="none" cap="none" strike="noStrike">
              <a:solidFill>
                <a:srgbClr val="0000CC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Now, for a FF to work, </a:t>
            </a:r>
            <a:endParaRPr b="0" i="0" sz="14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CLK must be 1.</a:t>
            </a:r>
            <a:r>
              <a:rPr b="0" i="0" lang="en" sz="8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  </a:t>
            </a:r>
            <a:r>
              <a:rPr b="0" i="0" lang="en" sz="14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If CLK=1, then, </a:t>
            </a:r>
            <a:endParaRPr b="0" i="0" sz="8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S* = S’+0 = S’</a:t>
            </a:r>
            <a:endParaRPr b="0" i="0" sz="8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R* = R’+0 = R’</a:t>
            </a:r>
            <a:endParaRPr b="0" i="0" sz="1200" u="none" cap="none" strike="noStrike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31" name="Google Shape;331;g3673cca48f6_0_193"/>
          <p:cNvSpPr txBox="1"/>
          <p:nvPr/>
        </p:nvSpPr>
        <p:spPr>
          <a:xfrm>
            <a:off x="4170350" y="403425"/>
            <a:ext cx="4520400" cy="16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If, </a:t>
            </a:r>
            <a:endParaRPr b="0" i="0" sz="14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S=0, R=0, then S*=1, R*=1</a:t>
            </a:r>
            <a:endParaRPr b="0" i="0" sz="14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S=0, R=1, then S*=1, R*=0</a:t>
            </a:r>
            <a:endParaRPr b="0" i="0" sz="14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S=1, R=0, then S*=0, R*=1</a:t>
            </a:r>
            <a:endParaRPr b="0" i="0" sz="14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S=1, R=1, then S*=0, R*=0</a:t>
            </a:r>
            <a:endParaRPr b="0" i="0" sz="14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Let’s build the truth table now [this table also includes latch inputs,  which are S* and R*. </a:t>
            </a:r>
            <a:endParaRPr b="0" i="0" sz="14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3673cca48f6_0_219"/>
          <p:cNvSpPr/>
          <p:nvPr/>
        </p:nvSpPr>
        <p:spPr>
          <a:xfrm>
            <a:off x="0" y="33338"/>
            <a:ext cx="9144000" cy="4906800"/>
          </a:xfrm>
          <a:prstGeom prst="roundRect">
            <a:avLst>
              <a:gd fmla="val 2852" name="adj"/>
            </a:avLst>
          </a:prstGeom>
          <a:solidFill>
            <a:srgbClr val="FFFFFF"/>
          </a:solidFill>
          <a:ln>
            <a:noFill/>
          </a:ln>
          <a:effectLst>
            <a:outerShdw blurRad="57150" rotWithShape="0" algn="bl" dist="19050">
              <a:srgbClr val="000000">
                <a:alpha val="8627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337" name="Google Shape;337;g3673cca48f6_0_2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07451" y="76200"/>
            <a:ext cx="560349" cy="514126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g3673cca48f6_0_219"/>
          <p:cNvSpPr txBox="1"/>
          <p:nvPr/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0" i="0" lang="en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0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39" name="Google Shape;339;g3673cca48f6_0_219"/>
          <p:cNvGrpSpPr/>
          <p:nvPr/>
        </p:nvGrpSpPr>
        <p:grpSpPr>
          <a:xfrm>
            <a:off x="50480" y="122879"/>
            <a:ext cx="277873" cy="68400"/>
            <a:chOff x="411700" y="2416840"/>
            <a:chExt cx="277873" cy="68400"/>
          </a:xfrm>
        </p:grpSpPr>
        <p:sp>
          <p:nvSpPr>
            <p:cNvPr id="340" name="Google Shape;340;g3673cca48f6_0_219"/>
            <p:cNvSpPr/>
            <p:nvPr/>
          </p:nvSpPr>
          <p:spPr>
            <a:xfrm>
              <a:off x="411700" y="2416840"/>
              <a:ext cx="68400" cy="68400"/>
            </a:xfrm>
            <a:prstGeom prst="ellipse">
              <a:avLst/>
            </a:prstGeom>
            <a:solidFill>
              <a:srgbClr val="FF6B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" name="Google Shape;341;g3673cca48f6_0_219"/>
            <p:cNvSpPr/>
            <p:nvPr/>
          </p:nvSpPr>
          <p:spPr>
            <a:xfrm>
              <a:off x="516436" y="2416840"/>
              <a:ext cx="68400" cy="68400"/>
            </a:xfrm>
            <a:prstGeom prst="ellipse">
              <a:avLst/>
            </a:prstGeom>
            <a:solidFill>
              <a:srgbClr val="FFC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" name="Google Shape;342;g3673cca48f6_0_219"/>
            <p:cNvSpPr/>
            <p:nvPr/>
          </p:nvSpPr>
          <p:spPr>
            <a:xfrm>
              <a:off x="621173" y="2416840"/>
              <a:ext cx="68400" cy="68400"/>
            </a:xfrm>
            <a:prstGeom prst="ellipse">
              <a:avLst/>
            </a:prstGeom>
            <a:solidFill>
              <a:srgbClr val="28C8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3" name="Google Shape;343;g3673cca48f6_0_219"/>
          <p:cNvSpPr txBox="1"/>
          <p:nvPr/>
        </p:nvSpPr>
        <p:spPr>
          <a:xfrm>
            <a:off x="561850" y="0"/>
            <a:ext cx="6637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" sz="30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Clocked S-R FF Diagram</a:t>
            </a:r>
            <a:endParaRPr b="0" i="0" sz="30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44" name="Google Shape;344;g3673cca48f6_0_219"/>
          <p:cNvSpPr txBox="1"/>
          <p:nvPr/>
        </p:nvSpPr>
        <p:spPr>
          <a:xfrm>
            <a:off x="0" y="4876800"/>
            <a:ext cx="5062200" cy="3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4F4F4F"/>
                </a:solidFill>
                <a:latin typeface="Lexend Light"/>
                <a:ea typeface="Lexend Light"/>
                <a:cs typeface="Lexend Light"/>
                <a:sym typeface="Lexend Light"/>
              </a:rPr>
              <a:t>Department of Computer Science and Engineering</a:t>
            </a:r>
            <a:endParaRPr b="1" i="0" sz="900" u="none" cap="none" strike="noStrike">
              <a:solidFill>
                <a:srgbClr val="4F4F4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45" name="Google Shape;345;g3673cca48f6_0_219"/>
          <p:cNvSpPr txBox="1"/>
          <p:nvPr/>
        </p:nvSpPr>
        <p:spPr>
          <a:xfrm>
            <a:off x="2946600" y="4883850"/>
            <a:ext cx="32508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4F4F4F"/>
                </a:solidFill>
                <a:latin typeface="Lexend"/>
                <a:ea typeface="Lexend"/>
                <a:cs typeface="Lexend"/>
                <a:sym typeface="Lexend"/>
              </a:rPr>
              <a:t>CSE260 - Digital Logic Design</a:t>
            </a:r>
            <a:endParaRPr b="0" i="0" sz="900" u="none" cap="none" strike="noStrike">
              <a:solidFill>
                <a:srgbClr val="4F4F4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46" name="Google Shape;346;g3673cca48f6_0_219"/>
          <p:cNvSpPr txBox="1"/>
          <p:nvPr/>
        </p:nvSpPr>
        <p:spPr>
          <a:xfrm>
            <a:off x="8472450" y="4737707"/>
            <a:ext cx="5487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7" name="Google Shape;347;g3673cca48f6_0_2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1889" y="1540661"/>
            <a:ext cx="4128773" cy="1748176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57150" rotWithShape="0" algn="bl" dist="19050">
              <a:srgbClr val="000000">
                <a:alpha val="8627"/>
              </a:srgbClr>
            </a:outerShdw>
          </a:effectLst>
        </p:spPr>
      </p:pic>
      <p:sp>
        <p:nvSpPr>
          <p:cNvPr id="348" name="Google Shape;348;g3673cca48f6_0_219"/>
          <p:cNvSpPr txBox="1"/>
          <p:nvPr/>
        </p:nvSpPr>
        <p:spPr>
          <a:xfrm>
            <a:off x="561850" y="699050"/>
            <a:ext cx="7417800" cy="6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S-R FF + Clock Pulse (CP) and 2 NAND gates → Clocked </a:t>
            </a:r>
            <a:r>
              <a:rPr b="0" i="1" lang="en" sz="1800" u="none" cap="none" strike="noStrike">
                <a:solidFill>
                  <a:srgbClr val="1155CC"/>
                </a:solidFill>
                <a:latin typeface="Lexend"/>
                <a:ea typeface="Lexend"/>
                <a:cs typeface="Lexend"/>
                <a:sym typeface="Lexend"/>
              </a:rPr>
              <a:t>S-R FF</a:t>
            </a:r>
            <a:r>
              <a:rPr b="0" i="0" lang="en" sz="18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.</a:t>
            </a:r>
            <a:endParaRPr b="0" i="0" sz="18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349" name="Google Shape;349;g3673cca48f6_0_2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946588" y="3445825"/>
            <a:ext cx="2336175" cy="14619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57150" rotWithShape="0" algn="bl" dist="19050">
              <a:srgbClr val="000000">
                <a:alpha val="8627"/>
              </a:srgbClr>
            </a:outerShdw>
          </a:effectLst>
        </p:spPr>
      </p:pic>
      <p:sp>
        <p:nvSpPr>
          <p:cNvPr id="350" name="Google Shape;350;g3673cca48f6_0_219"/>
          <p:cNvSpPr txBox="1"/>
          <p:nvPr/>
        </p:nvSpPr>
        <p:spPr>
          <a:xfrm>
            <a:off x="1050400" y="3919675"/>
            <a:ext cx="1997400" cy="5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Block Diagram</a:t>
            </a:r>
            <a:endParaRPr b="0" i="0" sz="18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51" name="Google Shape;351;g3673cca48f6_0_219"/>
          <p:cNvSpPr txBox="1"/>
          <p:nvPr/>
        </p:nvSpPr>
        <p:spPr>
          <a:xfrm>
            <a:off x="1050400" y="1183450"/>
            <a:ext cx="1997400" cy="5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Circuit Diagram</a:t>
            </a:r>
            <a:endParaRPr b="0" i="0" sz="18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graphicFrame>
        <p:nvGraphicFramePr>
          <p:cNvPr id="352" name="Google Shape;352;g3673cca48f6_0_219"/>
          <p:cNvGraphicFramePr/>
          <p:nvPr/>
        </p:nvGraphicFramePr>
        <p:xfrm>
          <a:off x="5362875" y="19563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{6B1364BF-8A7C-42D6-8912-4537F10F1216}</a:tableStyleId>
              </a:tblPr>
              <a:tblGrid>
                <a:gridCol w="665225"/>
                <a:gridCol w="665225"/>
                <a:gridCol w="665225"/>
                <a:gridCol w="665225"/>
                <a:gridCol w="665225"/>
              </a:tblGrid>
              <a:tr h="390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1" lang="en" sz="15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CLK</a:t>
                      </a:r>
                      <a:endParaRPr b="1" sz="15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1" lang="en" sz="15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S</a:t>
                      </a:r>
                      <a:endParaRPr b="1" sz="15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1" lang="en" sz="15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R</a:t>
                      </a:r>
                      <a:endParaRPr b="1" sz="15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1" lang="en" sz="15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Q</a:t>
                      </a:r>
                      <a:endParaRPr b="1" sz="15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1" lang="en" sz="15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Q’</a:t>
                      </a:r>
                      <a:endParaRPr b="1" sz="15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</a:tr>
              <a:tr h="390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0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X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X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X</a:t>
                      </a:r>
                      <a:endParaRPr sz="1400" u="none" cap="none" strike="noStrike">
                        <a:solidFill>
                          <a:schemeClr val="dk1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 hMerge="1"/>
              </a:tr>
              <a:tr h="390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1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0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0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Memory/ No Change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 hMerge="1"/>
              </a:tr>
              <a:tr h="390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1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0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1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0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1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</a:tr>
              <a:tr h="390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1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1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0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1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0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</a:tr>
              <a:tr h="390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1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1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1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Not Used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 hMerge="1"/>
              </a:tr>
            </a:tbl>
          </a:graphicData>
        </a:graphic>
      </p:graphicFrame>
      <p:sp>
        <p:nvSpPr>
          <p:cNvPr id="353" name="Google Shape;353;g3673cca48f6_0_219"/>
          <p:cNvSpPr txBox="1"/>
          <p:nvPr/>
        </p:nvSpPr>
        <p:spPr>
          <a:xfrm>
            <a:off x="6082925" y="1308650"/>
            <a:ext cx="1997400" cy="5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Truth Table</a:t>
            </a:r>
            <a:endParaRPr b="0" i="0" sz="18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3673cca48f6_0_249"/>
          <p:cNvSpPr/>
          <p:nvPr/>
        </p:nvSpPr>
        <p:spPr>
          <a:xfrm>
            <a:off x="0" y="33338"/>
            <a:ext cx="9144000" cy="4906800"/>
          </a:xfrm>
          <a:prstGeom prst="roundRect">
            <a:avLst>
              <a:gd fmla="val 2852" name="adj"/>
            </a:avLst>
          </a:prstGeom>
          <a:solidFill>
            <a:srgbClr val="FFFFFF"/>
          </a:solidFill>
          <a:ln>
            <a:noFill/>
          </a:ln>
          <a:effectLst>
            <a:outerShdw blurRad="57150" rotWithShape="0" algn="bl" dist="19050">
              <a:srgbClr val="000000">
                <a:alpha val="8627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359" name="Google Shape;359;g3673cca48f6_0_2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07451" y="76200"/>
            <a:ext cx="560349" cy="514126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g3673cca48f6_0_249"/>
          <p:cNvSpPr txBox="1"/>
          <p:nvPr/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0" i="0" lang="en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0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61" name="Google Shape;361;g3673cca48f6_0_249"/>
          <p:cNvGrpSpPr/>
          <p:nvPr/>
        </p:nvGrpSpPr>
        <p:grpSpPr>
          <a:xfrm>
            <a:off x="50480" y="122879"/>
            <a:ext cx="277873" cy="68400"/>
            <a:chOff x="411700" y="2416840"/>
            <a:chExt cx="277873" cy="68400"/>
          </a:xfrm>
        </p:grpSpPr>
        <p:sp>
          <p:nvSpPr>
            <p:cNvPr id="362" name="Google Shape;362;g3673cca48f6_0_249"/>
            <p:cNvSpPr/>
            <p:nvPr/>
          </p:nvSpPr>
          <p:spPr>
            <a:xfrm>
              <a:off x="411700" y="2416840"/>
              <a:ext cx="68400" cy="68400"/>
            </a:xfrm>
            <a:prstGeom prst="ellipse">
              <a:avLst/>
            </a:prstGeom>
            <a:solidFill>
              <a:srgbClr val="FF6B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" name="Google Shape;363;g3673cca48f6_0_249"/>
            <p:cNvSpPr/>
            <p:nvPr/>
          </p:nvSpPr>
          <p:spPr>
            <a:xfrm>
              <a:off x="516436" y="2416840"/>
              <a:ext cx="68400" cy="68400"/>
            </a:xfrm>
            <a:prstGeom prst="ellipse">
              <a:avLst/>
            </a:prstGeom>
            <a:solidFill>
              <a:srgbClr val="FFC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" name="Google Shape;364;g3673cca48f6_0_249"/>
            <p:cNvSpPr/>
            <p:nvPr/>
          </p:nvSpPr>
          <p:spPr>
            <a:xfrm>
              <a:off x="621173" y="2416840"/>
              <a:ext cx="68400" cy="68400"/>
            </a:xfrm>
            <a:prstGeom prst="ellipse">
              <a:avLst/>
            </a:prstGeom>
            <a:solidFill>
              <a:srgbClr val="28C8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5" name="Google Shape;365;g3673cca48f6_0_249"/>
          <p:cNvSpPr txBox="1"/>
          <p:nvPr/>
        </p:nvSpPr>
        <p:spPr>
          <a:xfrm>
            <a:off x="561850" y="0"/>
            <a:ext cx="76974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" sz="30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Types of tables in sequential circuit</a:t>
            </a:r>
            <a:endParaRPr b="0" i="0" sz="30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0" i="0" sz="30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66" name="Google Shape;366;g3673cca48f6_0_249"/>
          <p:cNvSpPr txBox="1"/>
          <p:nvPr/>
        </p:nvSpPr>
        <p:spPr>
          <a:xfrm>
            <a:off x="0" y="4876800"/>
            <a:ext cx="5062200" cy="3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4F4F4F"/>
                </a:solidFill>
                <a:latin typeface="Lexend Light"/>
                <a:ea typeface="Lexend Light"/>
                <a:cs typeface="Lexend Light"/>
                <a:sym typeface="Lexend Light"/>
              </a:rPr>
              <a:t>Department of Computer Science and Engineering</a:t>
            </a:r>
            <a:endParaRPr b="1" i="0" sz="900" u="none" cap="none" strike="noStrike">
              <a:solidFill>
                <a:srgbClr val="4F4F4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67" name="Google Shape;367;g3673cca48f6_0_249"/>
          <p:cNvSpPr txBox="1"/>
          <p:nvPr/>
        </p:nvSpPr>
        <p:spPr>
          <a:xfrm>
            <a:off x="2946600" y="4883850"/>
            <a:ext cx="32508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4F4F4F"/>
                </a:solidFill>
                <a:latin typeface="Lexend"/>
                <a:ea typeface="Lexend"/>
                <a:cs typeface="Lexend"/>
                <a:sym typeface="Lexend"/>
              </a:rPr>
              <a:t>CSE260 - Digital Logic Design</a:t>
            </a:r>
            <a:endParaRPr b="0" i="0" sz="900" u="none" cap="none" strike="noStrike">
              <a:solidFill>
                <a:srgbClr val="4F4F4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68" name="Google Shape;368;g3673cca48f6_0_249"/>
          <p:cNvSpPr txBox="1"/>
          <p:nvPr/>
        </p:nvSpPr>
        <p:spPr>
          <a:xfrm>
            <a:off x="8472450" y="4737707"/>
            <a:ext cx="5487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9" name="Google Shape;369;g3673cca48f6_0_249"/>
          <p:cNvSpPr txBox="1"/>
          <p:nvPr/>
        </p:nvSpPr>
        <p:spPr>
          <a:xfrm>
            <a:off x="561850" y="834200"/>
            <a:ext cx="7417800" cy="34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exend"/>
              <a:buChar char="❖"/>
            </a:pPr>
            <a:r>
              <a:rPr b="0" i="0" lang="en" sz="18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Truth/Criteria Table</a:t>
            </a:r>
            <a:endParaRPr b="0" i="0" sz="18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exend"/>
              <a:buChar char="➢"/>
            </a:pPr>
            <a:r>
              <a:rPr b="0" i="0" lang="en" sz="18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Lists all possible input combinations and corresponding outputs. </a:t>
            </a:r>
            <a:r>
              <a:rPr b="0" i="0" lang="en" sz="1800" u="none" cap="none" strike="noStrike">
                <a:solidFill>
                  <a:srgbClr val="FF6B4D"/>
                </a:solidFill>
                <a:latin typeface="Lexend"/>
                <a:ea typeface="Lexend"/>
                <a:cs typeface="Lexend"/>
                <a:sym typeface="Lexend"/>
              </a:rPr>
              <a:t>[FF input = FF output]</a:t>
            </a:r>
            <a:endParaRPr b="0" i="0" sz="1800" u="none" cap="none" strike="noStrike">
              <a:solidFill>
                <a:srgbClr val="FF6B4D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exend"/>
              <a:buChar char="❖"/>
            </a:pPr>
            <a:r>
              <a:rPr b="0" i="0" lang="en" sz="18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Characteristic Table</a:t>
            </a:r>
            <a:endParaRPr b="0" i="0" sz="18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exend"/>
              <a:buChar char="➢"/>
            </a:pPr>
            <a:r>
              <a:rPr b="0" i="0" lang="en" sz="18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Shows the flip-flop’s next state for given inputs and current state. </a:t>
            </a:r>
            <a:r>
              <a:rPr b="0" i="0" lang="en" sz="1800" u="none" cap="none" strike="noStrike">
                <a:solidFill>
                  <a:srgbClr val="FF6B4D"/>
                </a:solidFill>
                <a:latin typeface="Lexend"/>
                <a:ea typeface="Lexend"/>
                <a:cs typeface="Lexend"/>
                <a:sym typeface="Lexend"/>
              </a:rPr>
              <a:t>[Present State + FF input = Next State]</a:t>
            </a:r>
            <a:endParaRPr b="0" i="0" sz="1800" u="none" cap="none" strike="noStrike">
              <a:solidFill>
                <a:srgbClr val="FF6B4D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exend"/>
              <a:buChar char="❖"/>
            </a:pPr>
            <a:r>
              <a:rPr b="0" i="0" lang="en" sz="18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Excitation Table</a:t>
            </a:r>
            <a:endParaRPr b="0" i="0" sz="18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exend"/>
              <a:buChar char="➢"/>
            </a:pPr>
            <a:r>
              <a:rPr b="0" i="0" lang="en" sz="18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Shows the required inputs to flip-flops to cause a desired state transition. </a:t>
            </a:r>
            <a:r>
              <a:rPr b="0" i="0" lang="en" sz="1800" u="none" cap="none" strike="noStrike">
                <a:solidFill>
                  <a:srgbClr val="FF6B4D"/>
                </a:solidFill>
                <a:latin typeface="Lexend"/>
                <a:ea typeface="Lexend"/>
                <a:cs typeface="Lexend"/>
                <a:sym typeface="Lexend"/>
              </a:rPr>
              <a:t>[Present State + Next State = FF input]</a:t>
            </a:r>
            <a:endParaRPr b="0" i="0" sz="1800" u="none" cap="none" strike="noStrike">
              <a:solidFill>
                <a:srgbClr val="FF6B4D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3673cca48f6_0_271"/>
          <p:cNvSpPr/>
          <p:nvPr/>
        </p:nvSpPr>
        <p:spPr>
          <a:xfrm>
            <a:off x="0" y="33338"/>
            <a:ext cx="9144000" cy="4906800"/>
          </a:xfrm>
          <a:prstGeom prst="roundRect">
            <a:avLst>
              <a:gd fmla="val 2852" name="adj"/>
            </a:avLst>
          </a:prstGeom>
          <a:solidFill>
            <a:srgbClr val="FFFFFF"/>
          </a:solidFill>
          <a:ln>
            <a:noFill/>
          </a:ln>
          <a:effectLst>
            <a:outerShdw blurRad="57150" rotWithShape="0" algn="bl" dist="19050">
              <a:srgbClr val="000000">
                <a:alpha val="8627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375" name="Google Shape;375;g3673cca48f6_0_2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07451" y="76200"/>
            <a:ext cx="560349" cy="514126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g3673cca48f6_0_271"/>
          <p:cNvSpPr txBox="1"/>
          <p:nvPr/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0" i="0" lang="en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0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77" name="Google Shape;377;g3673cca48f6_0_271"/>
          <p:cNvGrpSpPr/>
          <p:nvPr/>
        </p:nvGrpSpPr>
        <p:grpSpPr>
          <a:xfrm>
            <a:off x="50480" y="122879"/>
            <a:ext cx="277873" cy="68400"/>
            <a:chOff x="411700" y="2416840"/>
            <a:chExt cx="277873" cy="68400"/>
          </a:xfrm>
        </p:grpSpPr>
        <p:sp>
          <p:nvSpPr>
            <p:cNvPr id="378" name="Google Shape;378;g3673cca48f6_0_271"/>
            <p:cNvSpPr/>
            <p:nvPr/>
          </p:nvSpPr>
          <p:spPr>
            <a:xfrm>
              <a:off x="411700" y="2416840"/>
              <a:ext cx="68400" cy="68400"/>
            </a:xfrm>
            <a:prstGeom prst="ellipse">
              <a:avLst/>
            </a:prstGeom>
            <a:solidFill>
              <a:srgbClr val="FF6B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" name="Google Shape;379;g3673cca48f6_0_271"/>
            <p:cNvSpPr/>
            <p:nvPr/>
          </p:nvSpPr>
          <p:spPr>
            <a:xfrm>
              <a:off x="516436" y="2416840"/>
              <a:ext cx="68400" cy="68400"/>
            </a:xfrm>
            <a:prstGeom prst="ellipse">
              <a:avLst/>
            </a:prstGeom>
            <a:solidFill>
              <a:srgbClr val="FFC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" name="Google Shape;380;g3673cca48f6_0_271"/>
            <p:cNvSpPr/>
            <p:nvPr/>
          </p:nvSpPr>
          <p:spPr>
            <a:xfrm>
              <a:off x="621173" y="2416840"/>
              <a:ext cx="68400" cy="68400"/>
            </a:xfrm>
            <a:prstGeom prst="ellipse">
              <a:avLst/>
            </a:prstGeom>
            <a:solidFill>
              <a:srgbClr val="28C8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81" name="Google Shape;381;g3673cca48f6_0_271"/>
          <p:cNvSpPr txBox="1"/>
          <p:nvPr/>
        </p:nvSpPr>
        <p:spPr>
          <a:xfrm>
            <a:off x="518100" y="0"/>
            <a:ext cx="7954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" sz="30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S-R Flip-Flop Truth + Characteristics Table</a:t>
            </a:r>
            <a:endParaRPr b="0" i="0" sz="30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82" name="Google Shape;382;g3673cca48f6_0_271"/>
          <p:cNvSpPr txBox="1"/>
          <p:nvPr/>
        </p:nvSpPr>
        <p:spPr>
          <a:xfrm>
            <a:off x="0" y="4876800"/>
            <a:ext cx="5062200" cy="3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4F4F4F"/>
                </a:solidFill>
                <a:latin typeface="Lexend Light"/>
                <a:ea typeface="Lexend Light"/>
                <a:cs typeface="Lexend Light"/>
                <a:sym typeface="Lexend Light"/>
              </a:rPr>
              <a:t>Department of Computer Science and Engineering</a:t>
            </a:r>
            <a:endParaRPr b="1" i="0" sz="900" u="none" cap="none" strike="noStrike">
              <a:solidFill>
                <a:srgbClr val="4F4F4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83" name="Google Shape;383;g3673cca48f6_0_271"/>
          <p:cNvSpPr txBox="1"/>
          <p:nvPr/>
        </p:nvSpPr>
        <p:spPr>
          <a:xfrm>
            <a:off x="2946600" y="4883850"/>
            <a:ext cx="32508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4F4F4F"/>
                </a:solidFill>
                <a:latin typeface="Lexend"/>
                <a:ea typeface="Lexend"/>
                <a:cs typeface="Lexend"/>
                <a:sym typeface="Lexend"/>
              </a:rPr>
              <a:t>CSE260 - Digital Logic Design</a:t>
            </a:r>
            <a:endParaRPr b="0" i="0" sz="900" u="none" cap="none" strike="noStrike">
              <a:solidFill>
                <a:srgbClr val="4F4F4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84" name="Google Shape;384;g3673cca48f6_0_271"/>
          <p:cNvSpPr txBox="1"/>
          <p:nvPr/>
        </p:nvSpPr>
        <p:spPr>
          <a:xfrm>
            <a:off x="8472450" y="4737707"/>
            <a:ext cx="5487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5" name="Google Shape;385;g3673cca48f6_0_271"/>
          <p:cNvSpPr txBox="1"/>
          <p:nvPr/>
        </p:nvSpPr>
        <p:spPr>
          <a:xfrm>
            <a:off x="3963325" y="727925"/>
            <a:ext cx="4799400" cy="98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While building the Characteristics table, always consider Q from the truth table as Q’ is just the complement of Q.</a:t>
            </a:r>
            <a:endParaRPr b="0" i="0" sz="18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graphicFrame>
        <p:nvGraphicFramePr>
          <p:cNvPr id="386" name="Google Shape;386;g3673cca48f6_0_271"/>
          <p:cNvGraphicFramePr/>
          <p:nvPr/>
        </p:nvGraphicFramePr>
        <p:xfrm>
          <a:off x="689500" y="727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{6B1364BF-8A7C-42D6-8912-4537F10F1216}</a:tableStyleId>
              </a:tblPr>
              <a:tblGrid>
                <a:gridCol w="595975"/>
                <a:gridCol w="588475"/>
                <a:gridCol w="603475"/>
                <a:gridCol w="678550"/>
              </a:tblGrid>
              <a:tr h="3233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1" lang="en" sz="15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S</a:t>
                      </a:r>
                      <a:endParaRPr b="1" sz="15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1" lang="en" sz="15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R</a:t>
                      </a:r>
                      <a:endParaRPr b="1" sz="15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1" lang="en" sz="15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Q</a:t>
                      </a:r>
                      <a:endParaRPr b="1" sz="15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1" lang="en" sz="15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Q’</a:t>
                      </a:r>
                      <a:endParaRPr b="1" sz="15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</a:tr>
              <a:tr h="451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0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0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Memory/ No Change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 hMerge="1"/>
              </a:tr>
              <a:tr h="3113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0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1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0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1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</a:tr>
              <a:tr h="3113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1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0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1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0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</a:tr>
              <a:tr h="3113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1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1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Not Used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 hMerge="1"/>
              </a:tr>
            </a:tbl>
          </a:graphicData>
        </a:graphic>
      </p:graphicFrame>
      <p:sp>
        <p:nvSpPr>
          <p:cNvPr id="387" name="Google Shape;387;g3673cca48f6_0_271"/>
          <p:cNvSpPr txBox="1"/>
          <p:nvPr/>
        </p:nvSpPr>
        <p:spPr>
          <a:xfrm>
            <a:off x="518100" y="3056075"/>
            <a:ext cx="4587900" cy="12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You always need to remember the truth table to build the characteristics table. Meaning, truth table comes first, characteristics table comes second. You can’t build characteristics table before truth table</a:t>
            </a:r>
            <a:endParaRPr b="0" i="0" sz="18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graphicFrame>
        <p:nvGraphicFramePr>
          <p:cNvPr id="388" name="Google Shape;388;g3673cca48f6_0_271"/>
          <p:cNvGraphicFramePr/>
          <p:nvPr/>
        </p:nvGraphicFramePr>
        <p:xfrm>
          <a:off x="5434125" y="2389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{C2844E39-6EA0-445F-88CC-0F60F5252DFB}</a:tableStyleId>
              </a:tblPr>
              <a:tblGrid>
                <a:gridCol w="552450"/>
                <a:gridCol w="552450"/>
                <a:gridCol w="514350"/>
                <a:gridCol w="1419225"/>
              </a:tblGrid>
              <a:tr h="3124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1" i="1" lang="en" sz="15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Q(t)</a:t>
                      </a:r>
                      <a:endParaRPr b="1" i="1" sz="15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63500" marB="63500" marR="63500" marL="63500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1" i="1" lang="en" sz="15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S</a:t>
                      </a:r>
                      <a:endParaRPr b="1" i="1" sz="15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63500" marB="63500" marR="63500" marL="63500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1" i="1" lang="en" sz="15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R</a:t>
                      </a:r>
                      <a:endParaRPr b="1" i="1" sz="15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63500" marB="63500" marR="63500" marL="63500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1" i="1" lang="en" sz="15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Q(t+1)</a:t>
                      </a:r>
                      <a:endParaRPr b="1" i="1" sz="15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63500" marB="63500" marR="63500" marL="63500">
                    <a:solidFill>
                      <a:schemeClr val="lt2"/>
                    </a:solidFill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0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63500" marB="63500" marR="63500" marL="63500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0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63500" marB="63500" marR="63500" marL="63500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0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63500" marB="63500" marR="63500" marL="63500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0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63500" marB="63500" marR="63500" marL="63500">
                    <a:solidFill>
                      <a:schemeClr val="lt2"/>
                    </a:solidFill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0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63500" marB="63500" marR="63500" marL="63500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0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63500" marB="63500" marR="63500" marL="63500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1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63500" marB="63500" marR="63500" marL="63500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0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63500" marB="63500" marR="63500" marL="63500">
                    <a:solidFill>
                      <a:schemeClr val="lt2"/>
                    </a:solidFill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0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63500" marB="63500" marR="63500" marL="63500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1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63500" marB="63500" marR="63500" marL="63500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0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63500" marB="63500" marR="63500" marL="63500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1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63500" marB="63500" marR="63500" marL="63500">
                    <a:solidFill>
                      <a:schemeClr val="lt2"/>
                    </a:solidFill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0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63500" marB="63500" marR="63500" marL="63500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1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63500" marB="63500" marR="63500" marL="63500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1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63500" marB="63500" marR="63500" marL="63500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indeterminate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63500" marB="63500" marR="63500" marL="63500">
                    <a:solidFill>
                      <a:schemeClr val="lt2"/>
                    </a:solidFill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1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63500" marB="63500" marR="63500" marL="63500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0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63500" marB="63500" marR="63500" marL="63500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0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63500" marB="63500" marR="63500" marL="63500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1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63500" marB="63500" marR="63500" marL="63500">
                    <a:solidFill>
                      <a:schemeClr val="lt2"/>
                    </a:solidFill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1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63500" marB="63500" marR="63500" marL="63500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0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63500" marB="63500" marR="63500" marL="63500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1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63500" marB="63500" marR="63500" marL="63500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0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63500" marB="63500" marR="63500" marL="63500">
                    <a:solidFill>
                      <a:schemeClr val="lt2"/>
                    </a:solidFill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1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63500" marB="63500" marR="63500" marL="63500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1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63500" marB="63500" marR="63500" marL="63500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0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63500" marB="63500" marR="63500" marL="63500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1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63500" marB="63500" marR="63500" marL="63500">
                    <a:solidFill>
                      <a:schemeClr val="lt2"/>
                    </a:solidFill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1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63500" marB="63500" marR="63500" marL="63500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1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63500" marB="63500" marR="63500" marL="63500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1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63500" marB="63500" marR="63500" marL="63500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indeterminate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63500" marB="63500" marR="63500" marL="63500"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  <p:sp>
        <p:nvSpPr>
          <p:cNvPr id="389" name="Google Shape;389;g3673cca48f6_0_271"/>
          <p:cNvSpPr txBox="1"/>
          <p:nvPr/>
        </p:nvSpPr>
        <p:spPr>
          <a:xfrm>
            <a:off x="5518950" y="1929750"/>
            <a:ext cx="2868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Characteristic Table</a:t>
            </a:r>
            <a:endParaRPr b="0" i="0" sz="18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3677f8c1aa6_0_0"/>
          <p:cNvSpPr/>
          <p:nvPr/>
        </p:nvSpPr>
        <p:spPr>
          <a:xfrm>
            <a:off x="0" y="33338"/>
            <a:ext cx="9144000" cy="4906800"/>
          </a:xfrm>
          <a:prstGeom prst="roundRect">
            <a:avLst>
              <a:gd fmla="val 2852" name="adj"/>
            </a:avLst>
          </a:prstGeom>
          <a:solidFill>
            <a:srgbClr val="FFFFFF"/>
          </a:solidFill>
          <a:ln>
            <a:noFill/>
          </a:ln>
          <a:effectLst>
            <a:outerShdw blurRad="57150" rotWithShape="0" algn="bl" dist="19050">
              <a:srgbClr val="000000">
                <a:alpha val="8627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395" name="Google Shape;395;g3677f8c1aa6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07451" y="76200"/>
            <a:ext cx="560349" cy="514126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g3677f8c1aa6_0_0"/>
          <p:cNvSpPr txBox="1"/>
          <p:nvPr/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0" i="0" lang="en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0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97" name="Google Shape;397;g3677f8c1aa6_0_0"/>
          <p:cNvGrpSpPr/>
          <p:nvPr/>
        </p:nvGrpSpPr>
        <p:grpSpPr>
          <a:xfrm>
            <a:off x="50480" y="122879"/>
            <a:ext cx="277873" cy="68400"/>
            <a:chOff x="411700" y="2416840"/>
            <a:chExt cx="277873" cy="68400"/>
          </a:xfrm>
        </p:grpSpPr>
        <p:sp>
          <p:nvSpPr>
            <p:cNvPr id="398" name="Google Shape;398;g3677f8c1aa6_0_0"/>
            <p:cNvSpPr/>
            <p:nvPr/>
          </p:nvSpPr>
          <p:spPr>
            <a:xfrm>
              <a:off x="411700" y="2416840"/>
              <a:ext cx="68400" cy="68400"/>
            </a:xfrm>
            <a:prstGeom prst="ellipse">
              <a:avLst/>
            </a:prstGeom>
            <a:solidFill>
              <a:srgbClr val="FF6B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" name="Google Shape;399;g3677f8c1aa6_0_0"/>
            <p:cNvSpPr/>
            <p:nvPr/>
          </p:nvSpPr>
          <p:spPr>
            <a:xfrm>
              <a:off x="516436" y="2416840"/>
              <a:ext cx="68400" cy="68400"/>
            </a:xfrm>
            <a:prstGeom prst="ellipse">
              <a:avLst/>
            </a:prstGeom>
            <a:solidFill>
              <a:srgbClr val="FFC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" name="Google Shape;400;g3677f8c1aa6_0_0"/>
            <p:cNvSpPr/>
            <p:nvPr/>
          </p:nvSpPr>
          <p:spPr>
            <a:xfrm>
              <a:off x="621173" y="2416840"/>
              <a:ext cx="68400" cy="68400"/>
            </a:xfrm>
            <a:prstGeom prst="ellipse">
              <a:avLst/>
            </a:prstGeom>
            <a:solidFill>
              <a:srgbClr val="28C8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01" name="Google Shape;401;g3677f8c1aa6_0_0"/>
          <p:cNvSpPr txBox="1"/>
          <p:nvPr/>
        </p:nvSpPr>
        <p:spPr>
          <a:xfrm>
            <a:off x="518100" y="0"/>
            <a:ext cx="7954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" sz="30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Clocked D- Flip Flop</a:t>
            </a:r>
            <a:endParaRPr b="0" i="0" sz="30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02" name="Google Shape;402;g3677f8c1aa6_0_0"/>
          <p:cNvSpPr txBox="1"/>
          <p:nvPr/>
        </p:nvSpPr>
        <p:spPr>
          <a:xfrm>
            <a:off x="0" y="4876800"/>
            <a:ext cx="5062200" cy="3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4F4F4F"/>
                </a:solidFill>
                <a:latin typeface="Lexend Light"/>
                <a:ea typeface="Lexend Light"/>
                <a:cs typeface="Lexend Light"/>
                <a:sym typeface="Lexend Light"/>
              </a:rPr>
              <a:t>Department of Computer Science and Engineering</a:t>
            </a:r>
            <a:endParaRPr b="1" i="0" sz="900" u="none" cap="none" strike="noStrike">
              <a:solidFill>
                <a:srgbClr val="4F4F4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03" name="Google Shape;403;g3677f8c1aa6_0_0"/>
          <p:cNvSpPr txBox="1"/>
          <p:nvPr/>
        </p:nvSpPr>
        <p:spPr>
          <a:xfrm>
            <a:off x="2946600" y="4883850"/>
            <a:ext cx="32508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4F4F4F"/>
                </a:solidFill>
                <a:latin typeface="Lexend"/>
                <a:ea typeface="Lexend"/>
                <a:cs typeface="Lexend"/>
                <a:sym typeface="Lexend"/>
              </a:rPr>
              <a:t>CSE260 - Digital Logic Design</a:t>
            </a:r>
            <a:endParaRPr b="0" i="0" sz="900" u="none" cap="none" strike="noStrike">
              <a:solidFill>
                <a:srgbClr val="4F4F4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04" name="Google Shape;404;g3677f8c1aa6_0_0"/>
          <p:cNvSpPr txBox="1"/>
          <p:nvPr/>
        </p:nvSpPr>
        <p:spPr>
          <a:xfrm>
            <a:off x="8472450" y="4737707"/>
            <a:ext cx="5487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5" name="Google Shape;405;g3677f8c1aa6_0_0"/>
          <p:cNvSpPr txBox="1"/>
          <p:nvPr/>
        </p:nvSpPr>
        <p:spPr>
          <a:xfrm>
            <a:off x="518100" y="727925"/>
            <a:ext cx="8244600" cy="9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exend"/>
              <a:buChar char="❖"/>
            </a:pPr>
            <a:r>
              <a:rPr b="0" i="0" lang="en" sz="18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Make </a:t>
            </a:r>
            <a:r>
              <a:rPr b="0" i="1" lang="en" sz="18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R</a:t>
            </a:r>
            <a:r>
              <a:rPr b="0" i="0" lang="en" sz="18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 input equal to </a:t>
            </a:r>
            <a:r>
              <a:rPr b="0" i="1" lang="en" sz="18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S'</a:t>
            </a:r>
            <a:r>
              <a:rPr b="0" i="0" lang="en" sz="18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 → </a:t>
            </a:r>
            <a:r>
              <a:rPr b="0" i="1" lang="en" sz="18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D </a:t>
            </a:r>
            <a:r>
              <a:rPr b="0" i="1" lang="en" sz="1800" u="none" cap="none" strike="noStrike">
                <a:solidFill>
                  <a:srgbClr val="0000CC"/>
                </a:solidFill>
                <a:latin typeface="Lexend"/>
                <a:ea typeface="Lexend"/>
                <a:cs typeface="Lexend"/>
                <a:sym typeface="Lexend"/>
              </a:rPr>
              <a:t>FF</a:t>
            </a:r>
            <a:endParaRPr b="0" i="1" sz="1800" u="none" cap="none" strike="noStrike">
              <a:solidFill>
                <a:srgbClr val="0000CC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CC"/>
              </a:buClr>
              <a:buSzPts val="1800"/>
              <a:buFont typeface="Lexend"/>
              <a:buChar char="❖"/>
            </a:pPr>
            <a:r>
              <a:rPr b="0" i="0" lang="en" sz="1800" u="none" cap="none" strike="noStrike">
                <a:solidFill>
                  <a:srgbClr val="0000CC"/>
                </a:solidFill>
                <a:latin typeface="Lexend"/>
                <a:ea typeface="Lexend"/>
                <a:cs typeface="Lexend"/>
                <a:sym typeface="Lexend"/>
              </a:rPr>
              <a:t>D FF eliminates the undesirable condition of invalid state in the S-R FF.</a:t>
            </a:r>
            <a:endParaRPr b="0" i="0" sz="1800" u="none" cap="none" strike="noStrike">
              <a:solidFill>
                <a:srgbClr val="0000CC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155CC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406" name="Google Shape;406;g3677f8c1aa6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3300" y="2062788"/>
            <a:ext cx="5334656" cy="2036963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57150" rotWithShape="0" algn="bl" dist="19050">
              <a:srgbClr val="000000">
                <a:alpha val="8627"/>
              </a:srgbClr>
            </a:outerShdw>
          </a:effectLst>
        </p:spPr>
      </p:pic>
      <p:pic>
        <p:nvPicPr>
          <p:cNvPr id="407" name="Google Shape;407;g3677f8c1aa6_0_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418800" y="2317275"/>
            <a:ext cx="2432933" cy="152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3677f8c1aa6_0_24"/>
          <p:cNvSpPr/>
          <p:nvPr/>
        </p:nvSpPr>
        <p:spPr>
          <a:xfrm>
            <a:off x="0" y="33338"/>
            <a:ext cx="9144000" cy="4906800"/>
          </a:xfrm>
          <a:prstGeom prst="roundRect">
            <a:avLst>
              <a:gd fmla="val 2852" name="adj"/>
            </a:avLst>
          </a:prstGeom>
          <a:solidFill>
            <a:srgbClr val="FFFFFF"/>
          </a:solidFill>
          <a:ln>
            <a:noFill/>
          </a:ln>
          <a:effectLst>
            <a:outerShdw blurRad="57150" rotWithShape="0" algn="bl" dist="19050">
              <a:srgbClr val="000000">
                <a:alpha val="8627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413" name="Google Shape;413;g3677f8c1aa6_0_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07451" y="76200"/>
            <a:ext cx="560349" cy="514126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Google Shape;414;g3677f8c1aa6_0_24"/>
          <p:cNvSpPr txBox="1"/>
          <p:nvPr/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0" i="0" lang="en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0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15" name="Google Shape;415;g3677f8c1aa6_0_24"/>
          <p:cNvGrpSpPr/>
          <p:nvPr/>
        </p:nvGrpSpPr>
        <p:grpSpPr>
          <a:xfrm>
            <a:off x="50480" y="122879"/>
            <a:ext cx="277873" cy="68400"/>
            <a:chOff x="411700" y="2416840"/>
            <a:chExt cx="277873" cy="68400"/>
          </a:xfrm>
        </p:grpSpPr>
        <p:sp>
          <p:nvSpPr>
            <p:cNvPr id="416" name="Google Shape;416;g3677f8c1aa6_0_24"/>
            <p:cNvSpPr/>
            <p:nvPr/>
          </p:nvSpPr>
          <p:spPr>
            <a:xfrm>
              <a:off x="411700" y="2416840"/>
              <a:ext cx="68400" cy="68400"/>
            </a:xfrm>
            <a:prstGeom prst="ellipse">
              <a:avLst/>
            </a:prstGeom>
            <a:solidFill>
              <a:srgbClr val="FF6B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" name="Google Shape;417;g3677f8c1aa6_0_24"/>
            <p:cNvSpPr/>
            <p:nvPr/>
          </p:nvSpPr>
          <p:spPr>
            <a:xfrm>
              <a:off x="516436" y="2416840"/>
              <a:ext cx="68400" cy="68400"/>
            </a:xfrm>
            <a:prstGeom prst="ellipse">
              <a:avLst/>
            </a:prstGeom>
            <a:solidFill>
              <a:srgbClr val="FFC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" name="Google Shape;418;g3677f8c1aa6_0_24"/>
            <p:cNvSpPr/>
            <p:nvPr/>
          </p:nvSpPr>
          <p:spPr>
            <a:xfrm>
              <a:off x="621173" y="2416840"/>
              <a:ext cx="68400" cy="68400"/>
            </a:xfrm>
            <a:prstGeom prst="ellipse">
              <a:avLst/>
            </a:prstGeom>
            <a:solidFill>
              <a:srgbClr val="28C8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19" name="Google Shape;419;g3677f8c1aa6_0_24"/>
          <p:cNvSpPr txBox="1"/>
          <p:nvPr/>
        </p:nvSpPr>
        <p:spPr>
          <a:xfrm>
            <a:off x="428000" y="0"/>
            <a:ext cx="8079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" sz="30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D - FF Truth Table + Characteristic Table</a:t>
            </a:r>
            <a:endParaRPr b="0" i="0" sz="30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20" name="Google Shape;420;g3677f8c1aa6_0_24"/>
          <p:cNvSpPr txBox="1"/>
          <p:nvPr/>
        </p:nvSpPr>
        <p:spPr>
          <a:xfrm>
            <a:off x="0" y="4876800"/>
            <a:ext cx="5062200" cy="3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4F4F4F"/>
                </a:solidFill>
                <a:latin typeface="Lexend Light"/>
                <a:ea typeface="Lexend Light"/>
                <a:cs typeface="Lexend Light"/>
                <a:sym typeface="Lexend Light"/>
              </a:rPr>
              <a:t>Department of Computer Science and Engineering</a:t>
            </a:r>
            <a:endParaRPr b="1" i="0" sz="900" u="none" cap="none" strike="noStrike">
              <a:solidFill>
                <a:srgbClr val="4F4F4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21" name="Google Shape;421;g3677f8c1aa6_0_24"/>
          <p:cNvSpPr txBox="1"/>
          <p:nvPr/>
        </p:nvSpPr>
        <p:spPr>
          <a:xfrm>
            <a:off x="2946600" y="4883850"/>
            <a:ext cx="32508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4F4F4F"/>
                </a:solidFill>
                <a:latin typeface="Lexend"/>
                <a:ea typeface="Lexend"/>
                <a:cs typeface="Lexend"/>
                <a:sym typeface="Lexend"/>
              </a:rPr>
              <a:t>CSE260 - Digital Logic Design</a:t>
            </a:r>
            <a:endParaRPr b="0" i="0" sz="900" u="none" cap="none" strike="noStrike">
              <a:solidFill>
                <a:srgbClr val="4F4F4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22" name="Google Shape;422;g3677f8c1aa6_0_24"/>
          <p:cNvSpPr txBox="1"/>
          <p:nvPr/>
        </p:nvSpPr>
        <p:spPr>
          <a:xfrm>
            <a:off x="8472450" y="4737707"/>
            <a:ext cx="5487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423" name="Google Shape;423;g3677f8c1aa6_0_24"/>
          <p:cNvGraphicFramePr/>
          <p:nvPr/>
        </p:nvGraphicFramePr>
        <p:xfrm>
          <a:off x="825500" y="19698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{6B1364BF-8A7C-42D6-8912-4537F10F1216}</a:tableStyleId>
              </a:tblPr>
              <a:tblGrid>
                <a:gridCol w="872400"/>
                <a:gridCol w="883375"/>
                <a:gridCol w="993275"/>
              </a:tblGrid>
              <a:tr h="6835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" sz="18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D</a:t>
                      </a:r>
                      <a:endParaRPr b="1" sz="18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" sz="18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Q</a:t>
                      </a:r>
                      <a:endParaRPr b="1" sz="18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" sz="18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Q’</a:t>
                      </a:r>
                      <a:endParaRPr b="1" sz="18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</a:tr>
              <a:tr h="658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" sz="16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0</a:t>
                      </a:r>
                      <a:endParaRPr sz="16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" sz="1600" u="none" cap="none" strike="noStrike">
                          <a:solidFill>
                            <a:schemeClr val="dk1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0</a:t>
                      </a:r>
                      <a:endParaRPr sz="16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" sz="1600" u="none" cap="none" strike="noStrike">
                          <a:solidFill>
                            <a:schemeClr val="dk1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1</a:t>
                      </a:r>
                      <a:endParaRPr sz="16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</a:tr>
              <a:tr h="658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" sz="16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1</a:t>
                      </a:r>
                      <a:endParaRPr sz="16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" sz="1600" u="none" cap="none" strike="noStrike">
                          <a:solidFill>
                            <a:schemeClr val="dk1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1</a:t>
                      </a:r>
                      <a:endParaRPr sz="16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" sz="1600" u="none" cap="none" strike="noStrike">
                          <a:solidFill>
                            <a:schemeClr val="dk1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0</a:t>
                      </a:r>
                      <a:endParaRPr sz="16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24" name="Google Shape;424;g3677f8c1aa6_0_24"/>
          <p:cNvGraphicFramePr/>
          <p:nvPr/>
        </p:nvGraphicFramePr>
        <p:xfrm>
          <a:off x="4541950" y="1890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{C2844E39-6EA0-445F-88CC-0F60F5252DFB}</a:tableStyleId>
              </a:tblPr>
              <a:tblGrid>
                <a:gridCol w="1189500"/>
                <a:gridCol w="1131500"/>
                <a:gridCol w="1577250"/>
              </a:tblGrid>
              <a:tr h="576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i="1" lang="en" sz="18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Q(t)</a:t>
                      </a:r>
                      <a:endParaRPr b="1" i="1" sz="18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63500" marB="63500" marR="63500" marL="63500" anchor="ctr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i="1" lang="en" sz="18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D</a:t>
                      </a:r>
                      <a:endParaRPr b="1" i="1" sz="18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63500" marB="63500" marR="63500" marL="63500" anchor="ctr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i="1" lang="en" sz="18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Q(t+1)</a:t>
                      </a:r>
                      <a:endParaRPr b="1" i="1" sz="18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63500" marB="63500" marR="63500" marL="63500" anchor="ctr">
                    <a:solidFill>
                      <a:schemeClr val="lt2"/>
                    </a:solidFill>
                  </a:tcPr>
                </a:tc>
              </a:tr>
              <a:tr h="3756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" sz="16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0</a:t>
                      </a:r>
                      <a:endParaRPr sz="16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63500" marB="63500" marR="63500" marL="63500" anchor="ctr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" sz="16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0</a:t>
                      </a:r>
                      <a:endParaRPr sz="16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63500" marB="63500" marR="63500" marL="63500" anchor="ctr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" sz="16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0</a:t>
                      </a:r>
                      <a:endParaRPr sz="16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63500" marB="63500" marR="63500" marL="63500" anchor="ctr">
                    <a:solidFill>
                      <a:schemeClr val="lt2"/>
                    </a:solidFill>
                  </a:tcPr>
                </a:tc>
              </a:tr>
              <a:tr h="3756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" sz="16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0</a:t>
                      </a:r>
                      <a:endParaRPr sz="16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63500" marB="63500" marR="63500" marL="63500" anchor="ctr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" sz="16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1</a:t>
                      </a:r>
                      <a:endParaRPr sz="16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63500" marB="63500" marR="63500" marL="63500" anchor="ctr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" sz="16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1</a:t>
                      </a:r>
                      <a:endParaRPr sz="16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63500" marB="63500" marR="63500" marL="63500" anchor="ctr">
                    <a:solidFill>
                      <a:schemeClr val="lt2"/>
                    </a:solidFill>
                  </a:tcPr>
                </a:tc>
              </a:tr>
              <a:tr h="3756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" sz="16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1</a:t>
                      </a:r>
                      <a:endParaRPr sz="16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63500" marB="63500" marR="63500" marL="63500" anchor="ctr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" sz="16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0</a:t>
                      </a:r>
                      <a:endParaRPr sz="16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63500" marB="63500" marR="63500" marL="63500" anchor="ctr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" sz="16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0</a:t>
                      </a:r>
                      <a:endParaRPr sz="16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63500" marB="63500" marR="63500" marL="63500" anchor="ctr">
                    <a:solidFill>
                      <a:schemeClr val="lt2"/>
                    </a:solidFill>
                  </a:tcPr>
                </a:tc>
              </a:tr>
              <a:tr h="3756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" sz="16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1</a:t>
                      </a:r>
                      <a:endParaRPr sz="16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63500" marB="63500" marR="63500" marL="63500" anchor="ctr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" sz="16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1</a:t>
                      </a:r>
                      <a:endParaRPr sz="16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63500" marB="63500" marR="63500" marL="63500" anchor="ctr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" sz="16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1</a:t>
                      </a:r>
                      <a:endParaRPr sz="16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63500" marB="63500" marR="63500" marL="63500" anchor="ctr"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  <p:sp>
        <p:nvSpPr>
          <p:cNvPr id="425" name="Google Shape;425;g3677f8c1aa6_0_24"/>
          <p:cNvSpPr txBox="1"/>
          <p:nvPr/>
        </p:nvSpPr>
        <p:spPr>
          <a:xfrm>
            <a:off x="1107575" y="1449200"/>
            <a:ext cx="21849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D - FF Truth Table</a:t>
            </a:r>
            <a:endParaRPr b="0" i="0" sz="18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26" name="Google Shape;426;g3677f8c1aa6_0_24"/>
          <p:cNvSpPr txBox="1"/>
          <p:nvPr/>
        </p:nvSpPr>
        <p:spPr>
          <a:xfrm>
            <a:off x="4962900" y="1404150"/>
            <a:ext cx="3477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D - FF Characteristic Table</a:t>
            </a:r>
            <a:endParaRPr b="0" i="0" sz="18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5"/>
          <p:cNvSpPr/>
          <p:nvPr/>
        </p:nvSpPr>
        <p:spPr>
          <a:xfrm>
            <a:off x="0" y="33338"/>
            <a:ext cx="9144000" cy="4906800"/>
          </a:xfrm>
          <a:prstGeom prst="roundRect">
            <a:avLst>
              <a:gd fmla="val 2852" name="adj"/>
            </a:avLst>
          </a:prstGeom>
          <a:solidFill>
            <a:srgbClr val="FFFFFF"/>
          </a:solidFill>
          <a:ln>
            <a:noFill/>
          </a:ln>
          <a:effectLst>
            <a:outerShdw blurRad="57150" rotWithShape="0" algn="bl" dist="19050">
              <a:srgbClr val="000000">
                <a:alpha val="8627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65" name="Google Shape;65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07451" y="76200"/>
            <a:ext cx="560349" cy="514126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5"/>
          <p:cNvSpPr txBox="1"/>
          <p:nvPr/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0" i="0" lang="en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0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7" name="Google Shape;67;p5"/>
          <p:cNvGrpSpPr/>
          <p:nvPr/>
        </p:nvGrpSpPr>
        <p:grpSpPr>
          <a:xfrm>
            <a:off x="50480" y="122879"/>
            <a:ext cx="277873" cy="68400"/>
            <a:chOff x="411700" y="2416840"/>
            <a:chExt cx="277873" cy="68400"/>
          </a:xfrm>
        </p:grpSpPr>
        <p:sp>
          <p:nvSpPr>
            <p:cNvPr id="68" name="Google Shape;68;p5"/>
            <p:cNvSpPr/>
            <p:nvPr/>
          </p:nvSpPr>
          <p:spPr>
            <a:xfrm>
              <a:off x="411700" y="2416840"/>
              <a:ext cx="68400" cy="68400"/>
            </a:xfrm>
            <a:prstGeom prst="ellipse">
              <a:avLst/>
            </a:prstGeom>
            <a:solidFill>
              <a:srgbClr val="FF6B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69;p5"/>
            <p:cNvSpPr/>
            <p:nvPr/>
          </p:nvSpPr>
          <p:spPr>
            <a:xfrm>
              <a:off x="516436" y="2416840"/>
              <a:ext cx="68400" cy="68400"/>
            </a:xfrm>
            <a:prstGeom prst="ellipse">
              <a:avLst/>
            </a:prstGeom>
            <a:solidFill>
              <a:srgbClr val="FFC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70;p5"/>
            <p:cNvSpPr/>
            <p:nvPr/>
          </p:nvSpPr>
          <p:spPr>
            <a:xfrm>
              <a:off x="621173" y="2416840"/>
              <a:ext cx="68400" cy="68400"/>
            </a:xfrm>
            <a:prstGeom prst="ellipse">
              <a:avLst/>
            </a:prstGeom>
            <a:solidFill>
              <a:srgbClr val="28C8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1" name="Google Shape;71;p5"/>
          <p:cNvSpPr txBox="1"/>
          <p:nvPr/>
        </p:nvSpPr>
        <p:spPr>
          <a:xfrm>
            <a:off x="333250" y="152400"/>
            <a:ext cx="90459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rPr b="0" i="0" lang="en" sz="34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Introduction</a:t>
            </a:r>
            <a:endParaRPr b="0" i="0" sz="34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72" name="Google Shape;72;p5"/>
          <p:cNvSpPr txBox="1"/>
          <p:nvPr/>
        </p:nvSpPr>
        <p:spPr>
          <a:xfrm>
            <a:off x="0" y="4876800"/>
            <a:ext cx="5062200" cy="3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4F4F4F"/>
                </a:solidFill>
                <a:latin typeface="Lexend Light"/>
                <a:ea typeface="Lexend Light"/>
                <a:cs typeface="Lexend Light"/>
                <a:sym typeface="Lexend Light"/>
              </a:rPr>
              <a:t>Department of Computer Science and Engineering</a:t>
            </a:r>
            <a:endParaRPr b="1" i="0" sz="900" u="none" cap="none" strike="noStrike">
              <a:solidFill>
                <a:srgbClr val="4F4F4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73" name="Google Shape;73;p5"/>
          <p:cNvSpPr txBox="1"/>
          <p:nvPr/>
        </p:nvSpPr>
        <p:spPr>
          <a:xfrm>
            <a:off x="2946600" y="4883850"/>
            <a:ext cx="32508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4F4F4F"/>
                </a:solidFill>
                <a:latin typeface="Lexend"/>
                <a:ea typeface="Lexend"/>
                <a:cs typeface="Lexend"/>
                <a:sym typeface="Lexend"/>
              </a:rPr>
              <a:t>CSE260 - Digital Logic Design</a:t>
            </a:r>
            <a:endParaRPr b="0" i="0" sz="900" u="none" cap="none" strike="noStrike">
              <a:solidFill>
                <a:srgbClr val="4F4F4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74" name="Google Shape;74;p5"/>
          <p:cNvSpPr txBox="1"/>
          <p:nvPr/>
        </p:nvSpPr>
        <p:spPr>
          <a:xfrm>
            <a:off x="16650" y="818925"/>
            <a:ext cx="9110700" cy="18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8702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exend"/>
              <a:buChar char="▪"/>
            </a:pPr>
            <a:r>
              <a:rPr b="0" i="0" lang="en" sz="20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Two classes of logic circuits:</a:t>
            </a:r>
            <a:endParaRPr b="0" i="0" sz="20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287019" lvl="1" marL="742950" marR="0" rtl="0" algn="l">
              <a:lnSpc>
                <a:spcPct val="90000"/>
              </a:lnSpc>
              <a:spcBef>
                <a:spcPts val="440"/>
              </a:spcBef>
              <a:spcAft>
                <a:spcPts val="0"/>
              </a:spcAft>
              <a:buClr>
                <a:srgbClr val="0066FF"/>
              </a:buClr>
              <a:buSzPts val="2000"/>
              <a:buFont typeface="Lexend"/>
              <a:buChar char="❖"/>
            </a:pPr>
            <a:r>
              <a:rPr b="0" i="0" lang="en" sz="2000" u="none" cap="none" strike="noStrike">
                <a:solidFill>
                  <a:srgbClr val="0066FF"/>
                </a:solidFill>
                <a:latin typeface="Lexend"/>
                <a:ea typeface="Lexend"/>
                <a:cs typeface="Lexend"/>
                <a:sym typeface="Lexend"/>
              </a:rPr>
              <a:t> </a:t>
            </a:r>
            <a:r>
              <a:rPr b="0" i="0" lang="en" sz="2000" u="none" cap="none" strike="noStrike">
                <a:solidFill>
                  <a:srgbClr val="0000FF"/>
                </a:solidFill>
                <a:latin typeface="Lexend"/>
                <a:ea typeface="Lexend"/>
                <a:cs typeface="Lexend"/>
                <a:sym typeface="Lexend"/>
              </a:rPr>
              <a:t>combinational </a:t>
            </a:r>
            <a:endParaRPr b="0" i="0" sz="20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287019" lvl="1" marL="742950" marR="0" rtl="0" algn="l">
              <a:lnSpc>
                <a:spcPct val="90000"/>
              </a:lnSpc>
              <a:spcBef>
                <a:spcPts val="440"/>
              </a:spcBef>
              <a:spcAft>
                <a:spcPts val="0"/>
              </a:spcAft>
              <a:buClr>
                <a:srgbClr val="0000FF"/>
              </a:buClr>
              <a:buSzPts val="2000"/>
              <a:buFont typeface="Lexend"/>
              <a:buChar char="❖"/>
            </a:pPr>
            <a:r>
              <a:rPr b="0" i="0" lang="en" sz="2000" u="none" cap="none" strike="noStrike">
                <a:solidFill>
                  <a:srgbClr val="0000FF"/>
                </a:solidFill>
                <a:latin typeface="Lexend"/>
                <a:ea typeface="Lexend"/>
                <a:cs typeface="Lexend"/>
                <a:sym typeface="Lexend"/>
              </a:rPr>
              <a:t> sequential</a:t>
            </a:r>
            <a:endParaRPr b="0" i="0" sz="2000" u="none" cap="none" strike="noStrike">
              <a:solidFill>
                <a:srgbClr val="0000FF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287020" lvl="0" marL="3429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00FF"/>
              </a:buClr>
              <a:buSzPts val="2000"/>
              <a:buFont typeface="Noto Sans Symbols"/>
              <a:buChar char="▪"/>
            </a:pPr>
            <a:r>
              <a:rPr b="1" i="0" lang="en" sz="2000" u="none" cap="none" strike="noStrike">
                <a:solidFill>
                  <a:srgbClr val="0000FF"/>
                </a:solidFill>
                <a:latin typeface="Lexend"/>
                <a:ea typeface="Lexend"/>
                <a:cs typeface="Lexend"/>
                <a:sym typeface="Lexend"/>
              </a:rPr>
              <a:t>Combinational Circuit</a:t>
            </a:r>
            <a:r>
              <a:rPr b="0" i="0" lang="en" sz="20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:</a:t>
            </a:r>
            <a:endParaRPr b="0" i="0" sz="20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grpSp>
        <p:nvGrpSpPr>
          <p:cNvPr id="75" name="Google Shape;75;p5"/>
          <p:cNvGrpSpPr/>
          <p:nvPr/>
        </p:nvGrpSpPr>
        <p:grpSpPr>
          <a:xfrm>
            <a:off x="1428750" y="2571750"/>
            <a:ext cx="6286500" cy="1428750"/>
            <a:chOff x="864" y="2304"/>
            <a:chExt cx="3960" cy="900"/>
          </a:xfrm>
        </p:grpSpPr>
        <p:grpSp>
          <p:nvGrpSpPr>
            <p:cNvPr id="76" name="Google Shape;76;p5"/>
            <p:cNvGrpSpPr/>
            <p:nvPr/>
          </p:nvGrpSpPr>
          <p:grpSpPr>
            <a:xfrm>
              <a:off x="2208" y="2304"/>
              <a:ext cx="1248" cy="900"/>
              <a:chOff x="2208" y="2304"/>
              <a:chExt cx="1248" cy="900"/>
            </a:xfrm>
          </p:grpSpPr>
          <p:sp>
            <p:nvSpPr>
              <p:cNvPr id="77" name="Google Shape;77;p5"/>
              <p:cNvSpPr txBox="1"/>
              <p:nvPr/>
            </p:nvSpPr>
            <p:spPr>
              <a:xfrm>
                <a:off x="2208" y="2304"/>
                <a:ext cx="1200" cy="900"/>
              </a:xfrm>
              <a:prstGeom prst="rect">
                <a:avLst/>
              </a:prstGeom>
              <a:noFill/>
              <a:ln cap="flat" cmpd="sng" w="19050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78" name="Google Shape;78;p5"/>
              <p:cNvSpPr txBox="1"/>
              <p:nvPr/>
            </p:nvSpPr>
            <p:spPr>
              <a:xfrm>
                <a:off x="2256" y="2544"/>
                <a:ext cx="1200" cy="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Times New Roman"/>
                  <a:buNone/>
                </a:pPr>
                <a:r>
                  <a:rPr b="1" i="0" lang="en" sz="1800" u="none" cap="none" strike="noStrike">
                    <a:solidFill>
                      <a:srgbClr val="000000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Combinational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Times New Roman"/>
                  <a:buNone/>
                </a:pPr>
                <a:r>
                  <a:rPr b="1" i="0" lang="en" sz="1800" u="none" cap="none" strike="noStrike">
                    <a:solidFill>
                      <a:srgbClr val="000000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Logic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9" name="Google Shape;79;p5"/>
            <p:cNvGrpSpPr/>
            <p:nvPr/>
          </p:nvGrpSpPr>
          <p:grpSpPr>
            <a:xfrm>
              <a:off x="1536" y="2448"/>
              <a:ext cx="600" cy="576"/>
              <a:chOff x="1536" y="2448"/>
              <a:chExt cx="600" cy="576"/>
            </a:xfrm>
          </p:grpSpPr>
          <p:cxnSp>
            <p:nvCxnSpPr>
              <p:cNvPr id="80" name="Google Shape;80;p5"/>
              <p:cNvCxnSpPr/>
              <p:nvPr/>
            </p:nvCxnSpPr>
            <p:spPr>
              <a:xfrm>
                <a:off x="1536" y="2448"/>
                <a:ext cx="600" cy="0"/>
              </a:xfrm>
              <a:prstGeom prst="straightConnector1">
                <a:avLst/>
              </a:prstGeom>
              <a:noFill/>
              <a:ln cap="flat" cmpd="sng" w="1587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med" w="med" type="triangle"/>
              </a:ln>
            </p:spPr>
          </p:cxnSp>
          <p:cxnSp>
            <p:nvCxnSpPr>
              <p:cNvPr id="81" name="Google Shape;81;p5"/>
              <p:cNvCxnSpPr/>
              <p:nvPr/>
            </p:nvCxnSpPr>
            <p:spPr>
              <a:xfrm>
                <a:off x="1536" y="2544"/>
                <a:ext cx="600" cy="0"/>
              </a:xfrm>
              <a:prstGeom prst="straightConnector1">
                <a:avLst/>
              </a:prstGeom>
              <a:noFill/>
              <a:ln cap="flat" cmpd="sng" w="1587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med" w="med" type="triangle"/>
              </a:ln>
            </p:spPr>
          </p:cxnSp>
          <p:cxnSp>
            <p:nvCxnSpPr>
              <p:cNvPr id="82" name="Google Shape;82;p5"/>
              <p:cNvCxnSpPr/>
              <p:nvPr/>
            </p:nvCxnSpPr>
            <p:spPr>
              <a:xfrm>
                <a:off x="1536" y="2640"/>
                <a:ext cx="600" cy="0"/>
              </a:xfrm>
              <a:prstGeom prst="straightConnector1">
                <a:avLst/>
              </a:prstGeom>
              <a:noFill/>
              <a:ln cap="flat" cmpd="sng" w="1587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med" w="med" type="triangle"/>
              </a:ln>
            </p:spPr>
          </p:cxnSp>
          <p:cxnSp>
            <p:nvCxnSpPr>
              <p:cNvPr id="83" name="Google Shape;83;p5"/>
              <p:cNvCxnSpPr/>
              <p:nvPr/>
            </p:nvCxnSpPr>
            <p:spPr>
              <a:xfrm>
                <a:off x="1536" y="2928"/>
                <a:ext cx="600" cy="0"/>
              </a:xfrm>
              <a:prstGeom prst="straightConnector1">
                <a:avLst/>
              </a:prstGeom>
              <a:noFill/>
              <a:ln cap="flat" cmpd="sng" w="1587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med" w="med" type="triangle"/>
              </a:ln>
            </p:spPr>
          </p:cxnSp>
          <p:cxnSp>
            <p:nvCxnSpPr>
              <p:cNvPr id="84" name="Google Shape;84;p5"/>
              <p:cNvCxnSpPr/>
              <p:nvPr/>
            </p:nvCxnSpPr>
            <p:spPr>
              <a:xfrm>
                <a:off x="1536" y="3024"/>
                <a:ext cx="600" cy="0"/>
              </a:xfrm>
              <a:prstGeom prst="straightConnector1">
                <a:avLst/>
              </a:prstGeom>
              <a:noFill/>
              <a:ln cap="flat" cmpd="sng" w="1587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med" w="med" type="triangle"/>
              </a:ln>
            </p:spPr>
          </p:cxnSp>
          <p:sp>
            <p:nvSpPr>
              <p:cNvPr id="85" name="Google Shape;85;p5"/>
              <p:cNvSpPr txBox="1"/>
              <p:nvPr/>
            </p:nvSpPr>
            <p:spPr>
              <a:xfrm>
                <a:off x="1728" y="2592"/>
                <a:ext cx="300" cy="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Times New Roman"/>
                  <a:buNone/>
                </a:pPr>
                <a:r>
                  <a:rPr b="1" i="0" lang="en" sz="2400" u="none" cap="none" strike="noStrike">
                    <a:solidFill>
                      <a:srgbClr val="000000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: :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6" name="Google Shape;86;p5"/>
            <p:cNvGrpSpPr/>
            <p:nvPr/>
          </p:nvGrpSpPr>
          <p:grpSpPr>
            <a:xfrm>
              <a:off x="3504" y="2448"/>
              <a:ext cx="600" cy="576"/>
              <a:chOff x="1536" y="2448"/>
              <a:chExt cx="600" cy="576"/>
            </a:xfrm>
          </p:grpSpPr>
          <p:cxnSp>
            <p:nvCxnSpPr>
              <p:cNvPr id="87" name="Google Shape;87;p5"/>
              <p:cNvCxnSpPr/>
              <p:nvPr/>
            </p:nvCxnSpPr>
            <p:spPr>
              <a:xfrm>
                <a:off x="1536" y="2448"/>
                <a:ext cx="600" cy="0"/>
              </a:xfrm>
              <a:prstGeom prst="straightConnector1">
                <a:avLst/>
              </a:prstGeom>
              <a:noFill/>
              <a:ln cap="flat" cmpd="sng" w="1587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med" w="med" type="triangle"/>
              </a:ln>
            </p:spPr>
          </p:cxnSp>
          <p:cxnSp>
            <p:nvCxnSpPr>
              <p:cNvPr id="88" name="Google Shape;88;p5"/>
              <p:cNvCxnSpPr/>
              <p:nvPr/>
            </p:nvCxnSpPr>
            <p:spPr>
              <a:xfrm>
                <a:off x="1536" y="2544"/>
                <a:ext cx="600" cy="0"/>
              </a:xfrm>
              <a:prstGeom prst="straightConnector1">
                <a:avLst/>
              </a:prstGeom>
              <a:noFill/>
              <a:ln cap="flat" cmpd="sng" w="1587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med" w="med" type="triangle"/>
              </a:ln>
            </p:spPr>
          </p:cxnSp>
          <p:cxnSp>
            <p:nvCxnSpPr>
              <p:cNvPr id="89" name="Google Shape;89;p5"/>
              <p:cNvCxnSpPr/>
              <p:nvPr/>
            </p:nvCxnSpPr>
            <p:spPr>
              <a:xfrm>
                <a:off x="1536" y="2640"/>
                <a:ext cx="600" cy="0"/>
              </a:xfrm>
              <a:prstGeom prst="straightConnector1">
                <a:avLst/>
              </a:prstGeom>
              <a:noFill/>
              <a:ln cap="flat" cmpd="sng" w="1587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med" w="med" type="triangle"/>
              </a:ln>
            </p:spPr>
          </p:cxnSp>
          <p:cxnSp>
            <p:nvCxnSpPr>
              <p:cNvPr id="90" name="Google Shape;90;p5"/>
              <p:cNvCxnSpPr/>
              <p:nvPr/>
            </p:nvCxnSpPr>
            <p:spPr>
              <a:xfrm>
                <a:off x="1536" y="2928"/>
                <a:ext cx="600" cy="0"/>
              </a:xfrm>
              <a:prstGeom prst="straightConnector1">
                <a:avLst/>
              </a:prstGeom>
              <a:noFill/>
              <a:ln cap="flat" cmpd="sng" w="1587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med" w="med" type="triangle"/>
              </a:ln>
            </p:spPr>
          </p:cxnSp>
          <p:cxnSp>
            <p:nvCxnSpPr>
              <p:cNvPr id="91" name="Google Shape;91;p5"/>
              <p:cNvCxnSpPr/>
              <p:nvPr/>
            </p:nvCxnSpPr>
            <p:spPr>
              <a:xfrm>
                <a:off x="1536" y="3024"/>
                <a:ext cx="600" cy="0"/>
              </a:xfrm>
              <a:prstGeom prst="straightConnector1">
                <a:avLst/>
              </a:prstGeom>
              <a:noFill/>
              <a:ln cap="flat" cmpd="sng" w="1587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med" w="med" type="triangle"/>
              </a:ln>
            </p:spPr>
          </p:cxnSp>
          <p:sp>
            <p:nvSpPr>
              <p:cNvPr id="92" name="Google Shape;92;p5"/>
              <p:cNvSpPr txBox="1"/>
              <p:nvPr/>
            </p:nvSpPr>
            <p:spPr>
              <a:xfrm>
                <a:off x="1728" y="2592"/>
                <a:ext cx="300" cy="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Times New Roman"/>
                  <a:buNone/>
                </a:pPr>
                <a:r>
                  <a:rPr b="1" i="0" lang="en" sz="2400" u="none" cap="none" strike="noStrike">
                    <a:solidFill>
                      <a:srgbClr val="000000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: :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93" name="Google Shape;93;p5"/>
            <p:cNvSpPr txBox="1"/>
            <p:nvPr/>
          </p:nvSpPr>
          <p:spPr>
            <a:xfrm>
              <a:off x="864" y="2592"/>
              <a:ext cx="600" cy="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Times New Roman"/>
                <a:buNone/>
              </a:pPr>
              <a:r>
                <a:rPr b="1" i="0" lang="en" sz="1800" u="none" cap="none" strike="noStrik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inputs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94;p5"/>
            <p:cNvSpPr txBox="1"/>
            <p:nvPr/>
          </p:nvSpPr>
          <p:spPr>
            <a:xfrm>
              <a:off x="4224" y="2592"/>
              <a:ext cx="600" cy="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Times New Roman"/>
                <a:buNone/>
              </a:pPr>
              <a:r>
                <a:rPr b="1" i="0" lang="en" sz="1800" u="none" cap="none" strike="noStrik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outputs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3677f8c1aa6_0_45"/>
          <p:cNvSpPr/>
          <p:nvPr/>
        </p:nvSpPr>
        <p:spPr>
          <a:xfrm>
            <a:off x="0" y="33338"/>
            <a:ext cx="9144000" cy="4906800"/>
          </a:xfrm>
          <a:prstGeom prst="roundRect">
            <a:avLst>
              <a:gd fmla="val 2852" name="adj"/>
            </a:avLst>
          </a:prstGeom>
          <a:solidFill>
            <a:srgbClr val="FFFFFF"/>
          </a:solidFill>
          <a:ln>
            <a:noFill/>
          </a:ln>
          <a:effectLst>
            <a:outerShdw blurRad="57150" rotWithShape="0" algn="bl" dist="19050">
              <a:srgbClr val="000000">
                <a:alpha val="8627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432" name="Google Shape;432;g3677f8c1aa6_0_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07451" y="76200"/>
            <a:ext cx="560349" cy="514126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g3677f8c1aa6_0_45"/>
          <p:cNvSpPr txBox="1"/>
          <p:nvPr/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0" i="0" lang="en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0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34" name="Google Shape;434;g3677f8c1aa6_0_45"/>
          <p:cNvGrpSpPr/>
          <p:nvPr/>
        </p:nvGrpSpPr>
        <p:grpSpPr>
          <a:xfrm>
            <a:off x="50480" y="122879"/>
            <a:ext cx="277873" cy="68400"/>
            <a:chOff x="411700" y="2416840"/>
            <a:chExt cx="277873" cy="68400"/>
          </a:xfrm>
        </p:grpSpPr>
        <p:sp>
          <p:nvSpPr>
            <p:cNvPr id="435" name="Google Shape;435;g3677f8c1aa6_0_45"/>
            <p:cNvSpPr/>
            <p:nvPr/>
          </p:nvSpPr>
          <p:spPr>
            <a:xfrm>
              <a:off x="411700" y="2416840"/>
              <a:ext cx="68400" cy="68400"/>
            </a:xfrm>
            <a:prstGeom prst="ellipse">
              <a:avLst/>
            </a:prstGeom>
            <a:solidFill>
              <a:srgbClr val="FF6B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" name="Google Shape;436;g3677f8c1aa6_0_45"/>
            <p:cNvSpPr/>
            <p:nvPr/>
          </p:nvSpPr>
          <p:spPr>
            <a:xfrm>
              <a:off x="516436" y="2416840"/>
              <a:ext cx="68400" cy="68400"/>
            </a:xfrm>
            <a:prstGeom prst="ellipse">
              <a:avLst/>
            </a:prstGeom>
            <a:solidFill>
              <a:srgbClr val="FFC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" name="Google Shape;437;g3677f8c1aa6_0_45"/>
            <p:cNvSpPr/>
            <p:nvPr/>
          </p:nvSpPr>
          <p:spPr>
            <a:xfrm>
              <a:off x="621173" y="2416840"/>
              <a:ext cx="68400" cy="68400"/>
            </a:xfrm>
            <a:prstGeom prst="ellipse">
              <a:avLst/>
            </a:prstGeom>
            <a:solidFill>
              <a:srgbClr val="28C8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38" name="Google Shape;438;g3677f8c1aa6_0_45"/>
          <p:cNvSpPr txBox="1"/>
          <p:nvPr/>
        </p:nvSpPr>
        <p:spPr>
          <a:xfrm>
            <a:off x="428000" y="0"/>
            <a:ext cx="8079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" sz="30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J-K Flip Flop</a:t>
            </a:r>
            <a:endParaRPr b="0" i="0" sz="30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39" name="Google Shape;439;g3677f8c1aa6_0_45"/>
          <p:cNvSpPr txBox="1"/>
          <p:nvPr/>
        </p:nvSpPr>
        <p:spPr>
          <a:xfrm>
            <a:off x="0" y="4876800"/>
            <a:ext cx="5062200" cy="3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4F4F4F"/>
                </a:solidFill>
                <a:latin typeface="Lexend Light"/>
                <a:ea typeface="Lexend Light"/>
                <a:cs typeface="Lexend Light"/>
                <a:sym typeface="Lexend Light"/>
              </a:rPr>
              <a:t>Department of Computer Science and Engineering</a:t>
            </a:r>
            <a:endParaRPr b="1" i="0" sz="900" u="none" cap="none" strike="noStrike">
              <a:solidFill>
                <a:srgbClr val="4F4F4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40" name="Google Shape;440;g3677f8c1aa6_0_45"/>
          <p:cNvSpPr txBox="1"/>
          <p:nvPr/>
        </p:nvSpPr>
        <p:spPr>
          <a:xfrm>
            <a:off x="2946600" y="4883850"/>
            <a:ext cx="32508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4F4F4F"/>
                </a:solidFill>
                <a:latin typeface="Lexend"/>
                <a:ea typeface="Lexend"/>
                <a:cs typeface="Lexend"/>
                <a:sym typeface="Lexend"/>
              </a:rPr>
              <a:t>CSE260 - Digital Logic Design</a:t>
            </a:r>
            <a:endParaRPr b="0" i="0" sz="900" u="none" cap="none" strike="noStrike">
              <a:solidFill>
                <a:srgbClr val="4F4F4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41" name="Google Shape;441;g3677f8c1aa6_0_45"/>
          <p:cNvSpPr txBox="1"/>
          <p:nvPr/>
        </p:nvSpPr>
        <p:spPr>
          <a:xfrm>
            <a:off x="8472450" y="4737707"/>
            <a:ext cx="5487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2" name="Google Shape;442;g3677f8c1aa6_0_45"/>
          <p:cNvSpPr txBox="1"/>
          <p:nvPr/>
        </p:nvSpPr>
        <p:spPr>
          <a:xfrm>
            <a:off x="480550" y="863500"/>
            <a:ext cx="7638900" cy="35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exend"/>
              <a:buChar char="❖"/>
            </a:pPr>
            <a:r>
              <a:rPr b="0" i="0" lang="en" sz="2000" u="none" cap="none" strike="noStrike">
                <a:solidFill>
                  <a:srgbClr val="0000CC"/>
                </a:solidFill>
                <a:latin typeface="Lexend"/>
                <a:ea typeface="Lexend"/>
                <a:cs typeface="Lexend"/>
                <a:sym typeface="Lexend"/>
              </a:rPr>
              <a:t>J-K flip-flop</a:t>
            </a:r>
            <a:r>
              <a:rPr b="0" i="0" lang="en" sz="20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: Q and Q' are fed back to the  NAND gates.</a:t>
            </a:r>
            <a:endParaRPr b="0" i="0" sz="20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B4D"/>
              </a:buClr>
              <a:buSzPts val="2000"/>
              <a:buFont typeface="Lexend"/>
              <a:buChar char="❖"/>
            </a:pPr>
            <a:r>
              <a:rPr b="0" i="0" lang="en" sz="2000" u="none" cap="none" strike="noStrike">
                <a:solidFill>
                  <a:srgbClr val="FF6B4D"/>
                </a:solidFill>
                <a:latin typeface="Lexend"/>
                <a:ea typeface="Lexend"/>
                <a:cs typeface="Lexend"/>
                <a:sym typeface="Lexend"/>
              </a:rPr>
              <a:t>No invalid state.</a:t>
            </a:r>
            <a:endParaRPr b="0" i="0" sz="2000" u="none" cap="none" strike="noStrike">
              <a:solidFill>
                <a:srgbClr val="FF6B4D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exend"/>
              <a:buChar char="❖"/>
            </a:pPr>
            <a:r>
              <a:rPr b="0" i="0" lang="en" sz="20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Include a toggle state.</a:t>
            </a:r>
            <a:endParaRPr b="0" i="0" sz="20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exend"/>
              <a:buChar char="➢"/>
            </a:pPr>
            <a:r>
              <a:rPr b="0" i="0" lang="en" sz="20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J=HIGH (and K=LOW) 🢧 SET state 		</a:t>
            </a:r>
            <a:r>
              <a:rPr b="0" i="0" lang="en" sz="2000" u="none" cap="none" strike="noStrike">
                <a:solidFill>
                  <a:srgbClr val="FF6B4D"/>
                </a:solidFill>
                <a:latin typeface="Lexend"/>
                <a:ea typeface="Lexend"/>
                <a:cs typeface="Lexend"/>
                <a:sym typeface="Lexend"/>
              </a:rPr>
              <a:t>[Q = 1]</a:t>
            </a:r>
            <a:endParaRPr b="0" i="0" sz="2000" u="none" cap="none" strike="noStrike">
              <a:solidFill>
                <a:srgbClr val="FF6B4D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exend"/>
              <a:buChar char="➢"/>
            </a:pPr>
            <a:r>
              <a:rPr b="0" i="0" lang="en" sz="20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K=HIGH (and J=LOW) 🢧 RESET state 	</a:t>
            </a:r>
            <a:r>
              <a:rPr b="0" i="0" lang="en" sz="2000" u="none" cap="none" strike="noStrike">
                <a:solidFill>
                  <a:srgbClr val="FF6B4D"/>
                </a:solidFill>
                <a:latin typeface="Lexend"/>
                <a:ea typeface="Lexend"/>
                <a:cs typeface="Lexend"/>
                <a:sym typeface="Lexend"/>
              </a:rPr>
              <a:t>[Q = 0]</a:t>
            </a:r>
            <a:endParaRPr b="0" i="0" sz="2000" u="none" cap="none" strike="noStrike">
              <a:solidFill>
                <a:srgbClr val="FF6B4D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exend"/>
              <a:buChar char="➢"/>
            </a:pPr>
            <a:r>
              <a:rPr b="0" i="0" lang="en" sz="20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both inputs LOW 🢧 no change 			</a:t>
            </a:r>
            <a:r>
              <a:rPr b="0" i="0" lang="en" sz="2000" u="none" cap="none" strike="noStrike">
                <a:solidFill>
                  <a:srgbClr val="FF6B4D"/>
                </a:solidFill>
                <a:latin typeface="Lexend"/>
                <a:ea typeface="Lexend"/>
                <a:cs typeface="Lexend"/>
                <a:sym typeface="Lexend"/>
              </a:rPr>
              <a:t>[Memory]</a:t>
            </a:r>
            <a:endParaRPr b="0" i="0" sz="2000" u="none" cap="none" strike="noStrike">
              <a:solidFill>
                <a:srgbClr val="FF6B4D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exend"/>
              <a:buChar char="➢"/>
            </a:pPr>
            <a:r>
              <a:rPr b="0" i="0" lang="en" sz="20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both inputs HIGH 🢧 toggle 				</a:t>
            </a:r>
            <a:r>
              <a:rPr b="0" i="0" lang="en" sz="2000" u="none" cap="none" strike="noStrike">
                <a:solidFill>
                  <a:srgbClr val="FF6B4D"/>
                </a:solidFill>
                <a:latin typeface="Lexend"/>
                <a:ea typeface="Lexend"/>
                <a:cs typeface="Lexend"/>
                <a:sym typeface="Lexend"/>
              </a:rPr>
              <a:t>[Q = Q’]</a:t>
            </a:r>
            <a:endParaRPr b="0" i="0" sz="2000" u="none" cap="none" strike="noStrike">
              <a:solidFill>
                <a:srgbClr val="FF6B4D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3677f8c1aa6_0_63"/>
          <p:cNvSpPr/>
          <p:nvPr/>
        </p:nvSpPr>
        <p:spPr>
          <a:xfrm>
            <a:off x="0" y="33338"/>
            <a:ext cx="9144000" cy="4906800"/>
          </a:xfrm>
          <a:prstGeom prst="roundRect">
            <a:avLst>
              <a:gd fmla="val 2852" name="adj"/>
            </a:avLst>
          </a:prstGeom>
          <a:solidFill>
            <a:srgbClr val="FFFFFF"/>
          </a:solidFill>
          <a:ln>
            <a:noFill/>
          </a:ln>
          <a:effectLst>
            <a:outerShdw blurRad="57150" rotWithShape="0" algn="bl" dist="19050">
              <a:srgbClr val="000000">
                <a:alpha val="8627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448" name="Google Shape;448;g3677f8c1aa6_0_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07451" y="76200"/>
            <a:ext cx="560349" cy="514126"/>
          </a:xfrm>
          <a:prstGeom prst="rect">
            <a:avLst/>
          </a:prstGeom>
          <a:noFill/>
          <a:ln>
            <a:noFill/>
          </a:ln>
        </p:spPr>
      </p:pic>
      <p:sp>
        <p:nvSpPr>
          <p:cNvPr id="449" name="Google Shape;449;g3677f8c1aa6_0_63"/>
          <p:cNvSpPr txBox="1"/>
          <p:nvPr/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0" i="0" lang="en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0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50" name="Google Shape;450;g3677f8c1aa6_0_63"/>
          <p:cNvGrpSpPr/>
          <p:nvPr/>
        </p:nvGrpSpPr>
        <p:grpSpPr>
          <a:xfrm>
            <a:off x="50480" y="122879"/>
            <a:ext cx="277873" cy="68400"/>
            <a:chOff x="411700" y="2416840"/>
            <a:chExt cx="277873" cy="68400"/>
          </a:xfrm>
        </p:grpSpPr>
        <p:sp>
          <p:nvSpPr>
            <p:cNvPr id="451" name="Google Shape;451;g3677f8c1aa6_0_63"/>
            <p:cNvSpPr/>
            <p:nvPr/>
          </p:nvSpPr>
          <p:spPr>
            <a:xfrm>
              <a:off x="411700" y="2416840"/>
              <a:ext cx="68400" cy="68400"/>
            </a:xfrm>
            <a:prstGeom prst="ellipse">
              <a:avLst/>
            </a:prstGeom>
            <a:solidFill>
              <a:srgbClr val="FF6B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" name="Google Shape;452;g3677f8c1aa6_0_63"/>
            <p:cNvSpPr/>
            <p:nvPr/>
          </p:nvSpPr>
          <p:spPr>
            <a:xfrm>
              <a:off x="516436" y="2416840"/>
              <a:ext cx="68400" cy="68400"/>
            </a:xfrm>
            <a:prstGeom prst="ellipse">
              <a:avLst/>
            </a:prstGeom>
            <a:solidFill>
              <a:srgbClr val="FFC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" name="Google Shape;453;g3677f8c1aa6_0_63"/>
            <p:cNvSpPr/>
            <p:nvPr/>
          </p:nvSpPr>
          <p:spPr>
            <a:xfrm>
              <a:off x="621173" y="2416840"/>
              <a:ext cx="68400" cy="68400"/>
            </a:xfrm>
            <a:prstGeom prst="ellipse">
              <a:avLst/>
            </a:prstGeom>
            <a:solidFill>
              <a:srgbClr val="28C8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4" name="Google Shape;454;g3677f8c1aa6_0_63"/>
          <p:cNvSpPr txBox="1"/>
          <p:nvPr/>
        </p:nvSpPr>
        <p:spPr>
          <a:xfrm>
            <a:off x="428000" y="0"/>
            <a:ext cx="8079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" sz="30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J-K Flip Flop</a:t>
            </a:r>
            <a:endParaRPr b="0" i="0" sz="30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55" name="Google Shape;455;g3677f8c1aa6_0_63"/>
          <p:cNvSpPr txBox="1"/>
          <p:nvPr/>
        </p:nvSpPr>
        <p:spPr>
          <a:xfrm>
            <a:off x="0" y="4876800"/>
            <a:ext cx="5062200" cy="3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4F4F4F"/>
                </a:solidFill>
                <a:latin typeface="Lexend Light"/>
                <a:ea typeface="Lexend Light"/>
                <a:cs typeface="Lexend Light"/>
                <a:sym typeface="Lexend Light"/>
              </a:rPr>
              <a:t>Department of Computer Science and Engineering</a:t>
            </a:r>
            <a:endParaRPr b="1" i="0" sz="900" u="none" cap="none" strike="noStrike">
              <a:solidFill>
                <a:srgbClr val="4F4F4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56" name="Google Shape;456;g3677f8c1aa6_0_63"/>
          <p:cNvSpPr txBox="1"/>
          <p:nvPr/>
        </p:nvSpPr>
        <p:spPr>
          <a:xfrm>
            <a:off x="2946600" y="4883850"/>
            <a:ext cx="32508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4F4F4F"/>
                </a:solidFill>
                <a:latin typeface="Lexend"/>
                <a:ea typeface="Lexend"/>
                <a:cs typeface="Lexend"/>
                <a:sym typeface="Lexend"/>
              </a:rPr>
              <a:t>CSE260 - Digital Logic Design</a:t>
            </a:r>
            <a:endParaRPr b="0" i="0" sz="900" u="none" cap="none" strike="noStrike">
              <a:solidFill>
                <a:srgbClr val="4F4F4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57" name="Google Shape;457;g3677f8c1aa6_0_63"/>
          <p:cNvSpPr txBox="1"/>
          <p:nvPr/>
        </p:nvSpPr>
        <p:spPr>
          <a:xfrm>
            <a:off x="8472450" y="4737707"/>
            <a:ext cx="5487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58" name="Google Shape;458;g3677f8c1aa6_0_6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8351" y="646500"/>
            <a:ext cx="4768374" cy="178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" name="Google Shape;459;g3677f8c1aa6_0_6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820250" y="680575"/>
            <a:ext cx="2499476" cy="1308674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57150" rotWithShape="0" algn="bl" dist="19050">
              <a:srgbClr val="000000">
                <a:alpha val="8627"/>
              </a:srgbClr>
            </a:outerShdw>
          </a:effectLst>
        </p:spPr>
      </p:pic>
      <p:graphicFrame>
        <p:nvGraphicFramePr>
          <p:cNvPr id="460" name="Google Shape;460;g3677f8c1aa6_0_63"/>
          <p:cNvGraphicFramePr/>
          <p:nvPr/>
        </p:nvGraphicFramePr>
        <p:xfrm>
          <a:off x="1733200" y="25532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{6B1364BF-8A7C-42D6-8912-4537F10F1216}</a:tableStyleId>
              </a:tblPr>
              <a:tblGrid>
                <a:gridCol w="595975"/>
                <a:gridCol w="588475"/>
                <a:gridCol w="603475"/>
                <a:gridCol w="678550"/>
              </a:tblGrid>
              <a:tr h="3233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1" lang="en" sz="15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J</a:t>
                      </a:r>
                      <a:endParaRPr b="1" sz="15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1" lang="en" sz="15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K</a:t>
                      </a:r>
                      <a:endParaRPr b="1" sz="15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1" lang="en" sz="15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Q</a:t>
                      </a:r>
                      <a:endParaRPr b="1" sz="15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1" lang="en" sz="15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Q’</a:t>
                      </a:r>
                      <a:endParaRPr b="1" sz="15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</a:tr>
              <a:tr h="451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0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0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Memory/ No Change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 hMerge="1"/>
              </a:tr>
              <a:tr h="3113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0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1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0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1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</a:tr>
              <a:tr h="3113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1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0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1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0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</a:tr>
              <a:tr h="3113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1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1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Toggle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 hMerge="1"/>
              </a:tr>
            </a:tbl>
          </a:graphicData>
        </a:graphic>
      </p:graphicFrame>
      <p:graphicFrame>
        <p:nvGraphicFramePr>
          <p:cNvPr id="461" name="Google Shape;461;g3677f8c1aa6_0_63"/>
          <p:cNvGraphicFramePr/>
          <p:nvPr/>
        </p:nvGraphicFramePr>
        <p:xfrm>
          <a:off x="5468975" y="2571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{C2844E39-6EA0-445F-88CC-0F60F5252DFB}</a:tableStyleId>
              </a:tblPr>
              <a:tblGrid>
                <a:gridCol w="552450"/>
                <a:gridCol w="552450"/>
                <a:gridCol w="514350"/>
                <a:gridCol w="1419225"/>
              </a:tblGrid>
              <a:tr h="3124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1" i="1" lang="en" sz="15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Q(t)</a:t>
                      </a:r>
                      <a:endParaRPr b="1" i="1" sz="15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63500" marB="63500" marR="63500" marL="63500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1" i="1" lang="en" sz="15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J</a:t>
                      </a:r>
                      <a:endParaRPr b="1" i="1" sz="15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63500" marB="63500" marR="63500" marL="63500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1" i="1" lang="en" sz="15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K</a:t>
                      </a:r>
                      <a:endParaRPr b="1" i="1" sz="15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63500" marB="63500" marR="63500" marL="63500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1" i="1" lang="en" sz="15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Q(t+1)</a:t>
                      </a:r>
                      <a:endParaRPr b="1" i="1" sz="15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63500" marB="63500" marR="63500" marL="63500">
                    <a:solidFill>
                      <a:schemeClr val="lt2"/>
                    </a:solidFill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0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63500" marB="63500" marR="63500" marL="63500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0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63500" marB="63500" marR="63500" marL="63500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0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63500" marB="63500" marR="63500" marL="63500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0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63500" marB="63500" marR="63500" marL="63500">
                    <a:solidFill>
                      <a:schemeClr val="lt2"/>
                    </a:solidFill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0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63500" marB="63500" marR="63500" marL="63500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0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63500" marB="63500" marR="63500" marL="63500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1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63500" marB="63500" marR="63500" marL="63500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0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63500" marB="63500" marR="63500" marL="63500">
                    <a:solidFill>
                      <a:schemeClr val="lt2"/>
                    </a:solidFill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0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63500" marB="63500" marR="63500" marL="63500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1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63500" marB="63500" marR="63500" marL="63500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0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63500" marB="63500" marR="63500" marL="63500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1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63500" marB="63500" marR="63500" marL="63500">
                    <a:solidFill>
                      <a:schemeClr val="lt2"/>
                    </a:solidFill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0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63500" marB="63500" marR="63500" marL="63500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1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63500" marB="63500" marR="63500" marL="63500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1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63500" marB="63500" marR="63500" marL="63500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1 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63500" marB="63500" marR="63500" marL="63500">
                    <a:solidFill>
                      <a:schemeClr val="lt2"/>
                    </a:solidFill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1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63500" marB="63500" marR="63500" marL="63500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0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63500" marB="63500" marR="63500" marL="63500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0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63500" marB="63500" marR="63500" marL="63500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1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63500" marB="63500" marR="63500" marL="63500">
                    <a:solidFill>
                      <a:schemeClr val="lt2"/>
                    </a:solidFill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1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63500" marB="63500" marR="63500" marL="63500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0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63500" marB="63500" marR="63500" marL="63500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1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63500" marB="63500" marR="63500" marL="63500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0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63500" marB="63500" marR="63500" marL="63500">
                    <a:solidFill>
                      <a:schemeClr val="lt2"/>
                    </a:solidFill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1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63500" marB="63500" marR="63500" marL="63500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1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63500" marB="63500" marR="63500" marL="63500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0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63500" marB="63500" marR="63500" marL="63500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1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63500" marB="63500" marR="63500" marL="63500">
                    <a:solidFill>
                      <a:schemeClr val="lt2"/>
                    </a:solidFill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1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63500" marB="63500" marR="63500" marL="63500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1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63500" marB="63500" marR="63500" marL="63500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1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63500" marB="63500" marR="63500" marL="63500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0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63500" marB="63500" marR="63500" marL="63500"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  <p:sp>
        <p:nvSpPr>
          <p:cNvPr id="462" name="Google Shape;462;g3677f8c1aa6_0_63"/>
          <p:cNvSpPr txBox="1"/>
          <p:nvPr/>
        </p:nvSpPr>
        <p:spPr>
          <a:xfrm>
            <a:off x="5752646" y="2178150"/>
            <a:ext cx="23868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Characteristic Table</a:t>
            </a:r>
            <a:endParaRPr b="0" i="0" sz="18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63" name="Google Shape;463;g3677f8c1aa6_0_63"/>
          <p:cNvSpPr txBox="1"/>
          <p:nvPr/>
        </p:nvSpPr>
        <p:spPr>
          <a:xfrm>
            <a:off x="172700" y="2964725"/>
            <a:ext cx="1483200" cy="106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JK</a:t>
            </a:r>
            <a:endParaRPr b="0" i="0" sz="18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   Flip Flop</a:t>
            </a:r>
            <a:endParaRPr b="0" i="0" sz="18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Truth Table</a:t>
            </a:r>
            <a:endParaRPr b="0" i="0" sz="18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3677f8c1aa6_0_85"/>
          <p:cNvSpPr/>
          <p:nvPr/>
        </p:nvSpPr>
        <p:spPr>
          <a:xfrm>
            <a:off x="0" y="33338"/>
            <a:ext cx="9144000" cy="4906800"/>
          </a:xfrm>
          <a:prstGeom prst="roundRect">
            <a:avLst>
              <a:gd fmla="val 2852" name="adj"/>
            </a:avLst>
          </a:prstGeom>
          <a:solidFill>
            <a:srgbClr val="FFFFFF"/>
          </a:solidFill>
          <a:ln>
            <a:noFill/>
          </a:ln>
          <a:effectLst>
            <a:outerShdw blurRad="57150" rotWithShape="0" algn="bl" dist="19050">
              <a:srgbClr val="000000">
                <a:alpha val="8627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469" name="Google Shape;469;g3677f8c1aa6_0_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07451" y="76200"/>
            <a:ext cx="560349" cy="514126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Google Shape;470;g3677f8c1aa6_0_85"/>
          <p:cNvSpPr txBox="1"/>
          <p:nvPr/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0" i="0" lang="en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0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71" name="Google Shape;471;g3677f8c1aa6_0_85"/>
          <p:cNvGrpSpPr/>
          <p:nvPr/>
        </p:nvGrpSpPr>
        <p:grpSpPr>
          <a:xfrm>
            <a:off x="50480" y="122879"/>
            <a:ext cx="277873" cy="68400"/>
            <a:chOff x="411700" y="2416840"/>
            <a:chExt cx="277873" cy="68400"/>
          </a:xfrm>
        </p:grpSpPr>
        <p:sp>
          <p:nvSpPr>
            <p:cNvPr id="472" name="Google Shape;472;g3677f8c1aa6_0_85"/>
            <p:cNvSpPr/>
            <p:nvPr/>
          </p:nvSpPr>
          <p:spPr>
            <a:xfrm>
              <a:off x="411700" y="2416840"/>
              <a:ext cx="68400" cy="68400"/>
            </a:xfrm>
            <a:prstGeom prst="ellipse">
              <a:avLst/>
            </a:prstGeom>
            <a:solidFill>
              <a:srgbClr val="FF6B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" name="Google Shape;473;g3677f8c1aa6_0_85"/>
            <p:cNvSpPr/>
            <p:nvPr/>
          </p:nvSpPr>
          <p:spPr>
            <a:xfrm>
              <a:off x="516436" y="2416840"/>
              <a:ext cx="68400" cy="68400"/>
            </a:xfrm>
            <a:prstGeom prst="ellipse">
              <a:avLst/>
            </a:prstGeom>
            <a:solidFill>
              <a:srgbClr val="FFC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" name="Google Shape;474;g3677f8c1aa6_0_85"/>
            <p:cNvSpPr/>
            <p:nvPr/>
          </p:nvSpPr>
          <p:spPr>
            <a:xfrm>
              <a:off x="621173" y="2416840"/>
              <a:ext cx="68400" cy="68400"/>
            </a:xfrm>
            <a:prstGeom prst="ellipse">
              <a:avLst/>
            </a:prstGeom>
            <a:solidFill>
              <a:srgbClr val="28C8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75" name="Google Shape;475;g3677f8c1aa6_0_85"/>
          <p:cNvSpPr txBox="1"/>
          <p:nvPr/>
        </p:nvSpPr>
        <p:spPr>
          <a:xfrm>
            <a:off x="428000" y="0"/>
            <a:ext cx="8079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" sz="30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T Flip Flop</a:t>
            </a:r>
            <a:endParaRPr b="0" i="0" sz="30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76" name="Google Shape;476;g3677f8c1aa6_0_85"/>
          <p:cNvSpPr txBox="1"/>
          <p:nvPr/>
        </p:nvSpPr>
        <p:spPr>
          <a:xfrm>
            <a:off x="0" y="4876800"/>
            <a:ext cx="5062200" cy="3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4F4F4F"/>
                </a:solidFill>
                <a:latin typeface="Lexend Light"/>
                <a:ea typeface="Lexend Light"/>
                <a:cs typeface="Lexend Light"/>
                <a:sym typeface="Lexend Light"/>
              </a:rPr>
              <a:t>Department of Computer Science and Engineering</a:t>
            </a:r>
            <a:endParaRPr b="1" i="0" sz="900" u="none" cap="none" strike="noStrike">
              <a:solidFill>
                <a:srgbClr val="4F4F4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77" name="Google Shape;477;g3677f8c1aa6_0_85"/>
          <p:cNvSpPr txBox="1"/>
          <p:nvPr/>
        </p:nvSpPr>
        <p:spPr>
          <a:xfrm>
            <a:off x="2946600" y="4883850"/>
            <a:ext cx="32508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4F4F4F"/>
                </a:solidFill>
                <a:latin typeface="Lexend"/>
                <a:ea typeface="Lexend"/>
                <a:cs typeface="Lexend"/>
                <a:sym typeface="Lexend"/>
              </a:rPr>
              <a:t>CSE260 - Digital Logic Design</a:t>
            </a:r>
            <a:endParaRPr b="0" i="0" sz="900" u="none" cap="none" strike="noStrike">
              <a:solidFill>
                <a:srgbClr val="4F4F4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78" name="Google Shape;478;g3677f8c1aa6_0_85"/>
          <p:cNvSpPr txBox="1"/>
          <p:nvPr/>
        </p:nvSpPr>
        <p:spPr>
          <a:xfrm>
            <a:off x="8472450" y="4737707"/>
            <a:ext cx="5487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79" name="Google Shape;479;g3677f8c1aa6_0_8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3375" y="1411650"/>
            <a:ext cx="4609300" cy="1605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80" name="Google Shape;480;g3677f8c1aa6_0_8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18925" y="1317850"/>
            <a:ext cx="3185624" cy="1546375"/>
          </a:xfrm>
          <a:prstGeom prst="rect">
            <a:avLst/>
          </a:prstGeom>
          <a:noFill/>
          <a:ln>
            <a:noFill/>
          </a:ln>
        </p:spPr>
      </p:pic>
      <p:sp>
        <p:nvSpPr>
          <p:cNvPr id="481" name="Google Shape;481;g3677f8c1aa6_0_85"/>
          <p:cNvSpPr txBox="1"/>
          <p:nvPr/>
        </p:nvSpPr>
        <p:spPr>
          <a:xfrm>
            <a:off x="660775" y="705825"/>
            <a:ext cx="7764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exend"/>
              <a:buChar char="❖"/>
            </a:pPr>
            <a:r>
              <a:rPr b="0" i="0" lang="en" sz="1800" u="none" cap="none" strike="noStrike">
                <a:solidFill>
                  <a:srgbClr val="0000CC"/>
                </a:solidFill>
                <a:latin typeface="Lexend"/>
                <a:ea typeface="Lexend"/>
                <a:cs typeface="Lexend"/>
                <a:sym typeface="Lexend"/>
              </a:rPr>
              <a:t>T flip-flop </a:t>
            </a:r>
            <a:r>
              <a:rPr b="0" i="0" lang="en" sz="18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: single-input version of the J-K flip-flop, formed by tying both inputs together.</a:t>
            </a:r>
            <a:endParaRPr b="0" i="0" sz="18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482" name="Google Shape;482;g3677f8c1aa6_0_85"/>
          <p:cNvGraphicFramePr/>
          <p:nvPr/>
        </p:nvGraphicFramePr>
        <p:xfrm>
          <a:off x="1238500" y="3441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{6B1364BF-8A7C-42D6-8912-4537F10F1216}</a:tableStyleId>
              </a:tblPr>
              <a:tblGrid>
                <a:gridCol w="765175"/>
                <a:gridCol w="774800"/>
                <a:gridCol w="871175"/>
              </a:tblGrid>
              <a:tr h="410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b="1" lang="en" sz="17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T</a:t>
                      </a:r>
                      <a:endParaRPr b="1" sz="17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b="1" lang="en" sz="17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Q</a:t>
                      </a:r>
                      <a:endParaRPr b="1" sz="17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b="1" lang="en" sz="17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Q’</a:t>
                      </a:r>
                      <a:endParaRPr b="1" sz="17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</a:tr>
              <a:tr h="3826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" sz="16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0</a:t>
                      </a:r>
                      <a:endParaRPr sz="16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" sz="1600" u="none" cap="none" strike="noStrike">
                          <a:solidFill>
                            <a:schemeClr val="dk1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No change</a:t>
                      </a:r>
                      <a:endParaRPr sz="16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 hMerge="1"/>
              </a:tr>
              <a:tr h="3826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" sz="16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1</a:t>
                      </a:r>
                      <a:endParaRPr sz="16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" sz="1600" u="none" cap="none" strike="noStrike">
                          <a:solidFill>
                            <a:schemeClr val="dk1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Toggle</a:t>
                      </a:r>
                      <a:endParaRPr sz="16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 hMerge="1"/>
              </a:tr>
            </a:tbl>
          </a:graphicData>
        </a:graphic>
      </p:graphicFrame>
      <p:graphicFrame>
        <p:nvGraphicFramePr>
          <p:cNvPr id="483" name="Google Shape;483;g3677f8c1aa6_0_85"/>
          <p:cNvGraphicFramePr/>
          <p:nvPr/>
        </p:nvGraphicFramePr>
        <p:xfrm>
          <a:off x="5337475" y="3329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{C2844E39-6EA0-445F-88CC-0F60F5252DFB}</a:tableStyleId>
              </a:tblPr>
              <a:tblGrid>
                <a:gridCol w="942050"/>
                <a:gridCol w="896125"/>
                <a:gridCol w="1249125"/>
              </a:tblGrid>
              <a:tr h="3633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b="1" i="1" lang="en" sz="17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Q(t)</a:t>
                      </a:r>
                      <a:endParaRPr b="1" i="1" sz="17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63500" marB="63500" marR="63500" marL="63500" anchor="ctr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b="1" i="1" lang="en" sz="17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T</a:t>
                      </a:r>
                      <a:endParaRPr b="1" i="1" sz="17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63500" marB="63500" marR="63500" marL="63500" anchor="ctr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b="1" i="1" lang="en" sz="17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Q(t+1)</a:t>
                      </a:r>
                      <a:endParaRPr b="1" i="1" sz="17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63500" marB="63500" marR="63500" marL="63500" anchor="ctr">
                    <a:solidFill>
                      <a:schemeClr val="lt2"/>
                    </a:solidFill>
                  </a:tcPr>
                </a:tc>
              </a:tr>
              <a:tr h="2368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" sz="16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0</a:t>
                      </a:r>
                      <a:endParaRPr sz="16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63500" marB="63500" marR="63500" marL="63500" anchor="ctr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" sz="16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0</a:t>
                      </a:r>
                      <a:endParaRPr sz="16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63500" marB="63500" marR="63500" marL="63500" anchor="ctr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" sz="16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0</a:t>
                      </a:r>
                      <a:endParaRPr sz="16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63500" marB="63500" marR="63500" marL="63500" anchor="ctr">
                    <a:solidFill>
                      <a:schemeClr val="lt2"/>
                    </a:solidFill>
                  </a:tcPr>
                </a:tc>
              </a:tr>
              <a:tr h="2368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" sz="16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0</a:t>
                      </a:r>
                      <a:endParaRPr sz="16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63500" marB="63500" marR="63500" marL="63500" anchor="ctr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" sz="16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1</a:t>
                      </a:r>
                      <a:endParaRPr sz="16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63500" marB="63500" marR="63500" marL="63500" anchor="ctr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" sz="16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1</a:t>
                      </a:r>
                      <a:endParaRPr sz="16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63500" marB="63500" marR="63500" marL="63500" anchor="ctr">
                    <a:solidFill>
                      <a:schemeClr val="lt2"/>
                    </a:solidFill>
                  </a:tcPr>
                </a:tc>
              </a:tr>
              <a:tr h="2368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" sz="16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1</a:t>
                      </a:r>
                      <a:endParaRPr sz="16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63500" marB="63500" marR="63500" marL="63500" anchor="ctr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" sz="16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0</a:t>
                      </a:r>
                      <a:endParaRPr sz="16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63500" marB="63500" marR="63500" marL="63500" anchor="ctr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" sz="16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1</a:t>
                      </a:r>
                      <a:endParaRPr sz="16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63500" marB="63500" marR="63500" marL="63500" anchor="ctr">
                    <a:solidFill>
                      <a:schemeClr val="lt2"/>
                    </a:solidFill>
                  </a:tcPr>
                </a:tc>
              </a:tr>
              <a:tr h="2368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" sz="16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1</a:t>
                      </a:r>
                      <a:endParaRPr sz="16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63500" marB="63500" marR="63500" marL="63500" anchor="ctr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" sz="16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1</a:t>
                      </a:r>
                      <a:endParaRPr sz="16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63500" marB="63500" marR="63500" marL="63500" anchor="ctr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" sz="16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0</a:t>
                      </a:r>
                      <a:endParaRPr sz="16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63500" marB="63500" marR="63500" marL="63500" anchor="ctr"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  <p:sp>
        <p:nvSpPr>
          <p:cNvPr id="484" name="Google Shape;484;g3677f8c1aa6_0_85"/>
          <p:cNvSpPr txBox="1"/>
          <p:nvPr/>
        </p:nvSpPr>
        <p:spPr>
          <a:xfrm>
            <a:off x="1351625" y="2980975"/>
            <a:ext cx="21849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T - FF Truth Table</a:t>
            </a:r>
            <a:endParaRPr b="0" i="0" sz="18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85" name="Google Shape;485;g3677f8c1aa6_0_85"/>
          <p:cNvSpPr txBox="1"/>
          <p:nvPr/>
        </p:nvSpPr>
        <p:spPr>
          <a:xfrm>
            <a:off x="5518925" y="2900300"/>
            <a:ext cx="29058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Characteristic Table</a:t>
            </a:r>
            <a:endParaRPr b="0" i="0" sz="18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36a82f033e6_0_5"/>
          <p:cNvSpPr/>
          <p:nvPr/>
        </p:nvSpPr>
        <p:spPr>
          <a:xfrm>
            <a:off x="0" y="33338"/>
            <a:ext cx="9144000" cy="4906800"/>
          </a:xfrm>
          <a:prstGeom prst="roundRect">
            <a:avLst>
              <a:gd fmla="val 2852" name="adj"/>
            </a:avLst>
          </a:prstGeom>
          <a:solidFill>
            <a:srgbClr val="FFFFFF"/>
          </a:solidFill>
          <a:ln>
            <a:noFill/>
          </a:ln>
          <a:effectLst>
            <a:outerShdw blurRad="57150" rotWithShape="0" algn="bl" dist="19050">
              <a:srgbClr val="000000">
                <a:alpha val="8627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491" name="Google Shape;491;g36a82f033e6_0_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07451" y="76200"/>
            <a:ext cx="560349" cy="514126"/>
          </a:xfrm>
          <a:prstGeom prst="rect">
            <a:avLst/>
          </a:prstGeom>
          <a:noFill/>
          <a:ln>
            <a:noFill/>
          </a:ln>
        </p:spPr>
      </p:pic>
      <p:sp>
        <p:nvSpPr>
          <p:cNvPr id="492" name="Google Shape;492;g36a82f033e6_0_5"/>
          <p:cNvSpPr txBox="1"/>
          <p:nvPr/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0" i="0" lang="en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0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93" name="Google Shape;493;g36a82f033e6_0_5"/>
          <p:cNvGrpSpPr/>
          <p:nvPr/>
        </p:nvGrpSpPr>
        <p:grpSpPr>
          <a:xfrm>
            <a:off x="50480" y="122879"/>
            <a:ext cx="277873" cy="68400"/>
            <a:chOff x="411700" y="2416840"/>
            <a:chExt cx="277873" cy="68400"/>
          </a:xfrm>
        </p:grpSpPr>
        <p:sp>
          <p:nvSpPr>
            <p:cNvPr id="494" name="Google Shape;494;g36a82f033e6_0_5"/>
            <p:cNvSpPr/>
            <p:nvPr/>
          </p:nvSpPr>
          <p:spPr>
            <a:xfrm>
              <a:off x="411700" y="2416840"/>
              <a:ext cx="68400" cy="68400"/>
            </a:xfrm>
            <a:prstGeom prst="ellipse">
              <a:avLst/>
            </a:prstGeom>
            <a:solidFill>
              <a:srgbClr val="FF6B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" name="Google Shape;495;g36a82f033e6_0_5"/>
            <p:cNvSpPr/>
            <p:nvPr/>
          </p:nvSpPr>
          <p:spPr>
            <a:xfrm>
              <a:off x="516436" y="2416840"/>
              <a:ext cx="68400" cy="68400"/>
            </a:xfrm>
            <a:prstGeom prst="ellipse">
              <a:avLst/>
            </a:prstGeom>
            <a:solidFill>
              <a:srgbClr val="FFC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" name="Google Shape;496;g36a82f033e6_0_5"/>
            <p:cNvSpPr/>
            <p:nvPr/>
          </p:nvSpPr>
          <p:spPr>
            <a:xfrm>
              <a:off x="621173" y="2416840"/>
              <a:ext cx="68400" cy="68400"/>
            </a:xfrm>
            <a:prstGeom prst="ellipse">
              <a:avLst/>
            </a:prstGeom>
            <a:solidFill>
              <a:srgbClr val="28C8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97" name="Google Shape;497;g36a82f033e6_0_5"/>
          <p:cNvSpPr txBox="1"/>
          <p:nvPr/>
        </p:nvSpPr>
        <p:spPr>
          <a:xfrm>
            <a:off x="428000" y="0"/>
            <a:ext cx="8079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" sz="30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Try it Yourself </a:t>
            </a:r>
            <a:r>
              <a:rPr b="0" i="0" lang="en" sz="3000" u="none" cap="none" strike="noStrike">
                <a:solidFill>
                  <a:srgbClr val="FF6B4D"/>
                </a:solidFill>
                <a:latin typeface="Lexend"/>
                <a:ea typeface="Lexend"/>
                <a:cs typeface="Lexend"/>
                <a:sym typeface="Lexend"/>
              </a:rPr>
              <a:t>(Self Study)</a:t>
            </a:r>
            <a:endParaRPr b="0" i="0" sz="3000" u="none" cap="none" strike="noStrike">
              <a:solidFill>
                <a:srgbClr val="FF6B4D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98" name="Google Shape;498;g36a82f033e6_0_5"/>
          <p:cNvSpPr txBox="1"/>
          <p:nvPr/>
        </p:nvSpPr>
        <p:spPr>
          <a:xfrm>
            <a:off x="0" y="4876800"/>
            <a:ext cx="5062200" cy="3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4F4F4F"/>
                </a:solidFill>
                <a:latin typeface="Lexend Light"/>
                <a:ea typeface="Lexend Light"/>
                <a:cs typeface="Lexend Light"/>
                <a:sym typeface="Lexend Light"/>
              </a:rPr>
              <a:t>Department of Computer Science and Engineering</a:t>
            </a:r>
            <a:endParaRPr b="1" i="0" sz="900" u="none" cap="none" strike="noStrike">
              <a:solidFill>
                <a:srgbClr val="4F4F4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99" name="Google Shape;499;g36a82f033e6_0_5"/>
          <p:cNvSpPr txBox="1"/>
          <p:nvPr/>
        </p:nvSpPr>
        <p:spPr>
          <a:xfrm>
            <a:off x="2946600" y="4883850"/>
            <a:ext cx="32508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4F4F4F"/>
                </a:solidFill>
                <a:latin typeface="Lexend"/>
                <a:ea typeface="Lexend"/>
                <a:cs typeface="Lexend"/>
                <a:sym typeface="Lexend"/>
              </a:rPr>
              <a:t>CSE260 - Digital Logic Design</a:t>
            </a:r>
            <a:endParaRPr b="0" i="0" sz="900" u="none" cap="none" strike="noStrike">
              <a:solidFill>
                <a:srgbClr val="4F4F4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00" name="Google Shape;500;g36a82f033e6_0_5"/>
          <p:cNvSpPr txBox="1"/>
          <p:nvPr/>
        </p:nvSpPr>
        <p:spPr>
          <a:xfrm>
            <a:off x="8472450" y="4737707"/>
            <a:ext cx="5487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1" name="Google Shape;501;g36a82f033e6_0_5"/>
          <p:cNvSpPr txBox="1"/>
          <p:nvPr/>
        </p:nvSpPr>
        <p:spPr>
          <a:xfrm>
            <a:off x="660775" y="705825"/>
            <a:ext cx="7764000" cy="19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(Learn it yourself) (Draw both circuit and block diagram)</a:t>
            </a:r>
            <a:endParaRPr b="0" i="0" sz="18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exend"/>
              <a:buChar char="❖"/>
            </a:pPr>
            <a:r>
              <a:rPr b="0" i="0" lang="en" sz="18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Design a D FF using SR FF </a:t>
            </a:r>
            <a:endParaRPr b="0" i="0" sz="18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exend"/>
              <a:buChar char="❖"/>
            </a:pPr>
            <a:r>
              <a:rPr b="0" i="0" lang="en" sz="18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Design a T FF using JK FF</a:t>
            </a:r>
            <a:endParaRPr b="0" i="0" sz="18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exend"/>
              <a:buChar char="❖"/>
            </a:pPr>
            <a:r>
              <a:rPr b="0" i="0" lang="en" sz="18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Design a D FF using JK FF</a:t>
            </a:r>
            <a:endParaRPr b="0" i="0" sz="18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36a82f033e6_0_26"/>
          <p:cNvSpPr/>
          <p:nvPr/>
        </p:nvSpPr>
        <p:spPr>
          <a:xfrm>
            <a:off x="0" y="33338"/>
            <a:ext cx="9144000" cy="4906800"/>
          </a:xfrm>
          <a:prstGeom prst="roundRect">
            <a:avLst>
              <a:gd fmla="val 2852" name="adj"/>
            </a:avLst>
          </a:prstGeom>
          <a:solidFill>
            <a:srgbClr val="FFFFFF"/>
          </a:solidFill>
          <a:ln>
            <a:noFill/>
          </a:ln>
          <a:effectLst>
            <a:outerShdw blurRad="57150" rotWithShape="0" algn="bl" dist="19050">
              <a:srgbClr val="000000">
                <a:alpha val="8627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507" name="Google Shape;507;g36a82f033e6_0_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07451" y="76200"/>
            <a:ext cx="560349" cy="514126"/>
          </a:xfrm>
          <a:prstGeom prst="rect">
            <a:avLst/>
          </a:prstGeom>
          <a:noFill/>
          <a:ln>
            <a:noFill/>
          </a:ln>
        </p:spPr>
      </p:pic>
      <p:sp>
        <p:nvSpPr>
          <p:cNvPr id="508" name="Google Shape;508;g36a82f033e6_0_26"/>
          <p:cNvSpPr txBox="1"/>
          <p:nvPr/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0" i="0" lang="en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0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09" name="Google Shape;509;g36a82f033e6_0_26"/>
          <p:cNvGrpSpPr/>
          <p:nvPr/>
        </p:nvGrpSpPr>
        <p:grpSpPr>
          <a:xfrm>
            <a:off x="50480" y="122879"/>
            <a:ext cx="277873" cy="68400"/>
            <a:chOff x="411700" y="2416840"/>
            <a:chExt cx="277873" cy="68400"/>
          </a:xfrm>
        </p:grpSpPr>
        <p:sp>
          <p:nvSpPr>
            <p:cNvPr id="510" name="Google Shape;510;g36a82f033e6_0_26"/>
            <p:cNvSpPr/>
            <p:nvPr/>
          </p:nvSpPr>
          <p:spPr>
            <a:xfrm>
              <a:off x="411700" y="2416840"/>
              <a:ext cx="68400" cy="68400"/>
            </a:xfrm>
            <a:prstGeom prst="ellipse">
              <a:avLst/>
            </a:prstGeom>
            <a:solidFill>
              <a:srgbClr val="FF6B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" name="Google Shape;511;g36a82f033e6_0_26"/>
            <p:cNvSpPr/>
            <p:nvPr/>
          </p:nvSpPr>
          <p:spPr>
            <a:xfrm>
              <a:off x="516436" y="2416840"/>
              <a:ext cx="68400" cy="68400"/>
            </a:xfrm>
            <a:prstGeom prst="ellipse">
              <a:avLst/>
            </a:prstGeom>
            <a:solidFill>
              <a:srgbClr val="FFC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" name="Google Shape;512;g36a82f033e6_0_26"/>
            <p:cNvSpPr/>
            <p:nvPr/>
          </p:nvSpPr>
          <p:spPr>
            <a:xfrm>
              <a:off x="621173" y="2416840"/>
              <a:ext cx="68400" cy="68400"/>
            </a:xfrm>
            <a:prstGeom prst="ellipse">
              <a:avLst/>
            </a:prstGeom>
            <a:solidFill>
              <a:srgbClr val="28C8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13" name="Google Shape;513;g36a82f033e6_0_26"/>
          <p:cNvSpPr txBox="1"/>
          <p:nvPr/>
        </p:nvSpPr>
        <p:spPr>
          <a:xfrm>
            <a:off x="428000" y="0"/>
            <a:ext cx="8079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" sz="30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Flip Flop Excitation Tables</a:t>
            </a:r>
            <a:endParaRPr b="0" i="0" sz="30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14" name="Google Shape;514;g36a82f033e6_0_26"/>
          <p:cNvSpPr txBox="1"/>
          <p:nvPr/>
        </p:nvSpPr>
        <p:spPr>
          <a:xfrm>
            <a:off x="0" y="4876800"/>
            <a:ext cx="5062200" cy="3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4F4F4F"/>
                </a:solidFill>
                <a:latin typeface="Lexend Light"/>
                <a:ea typeface="Lexend Light"/>
                <a:cs typeface="Lexend Light"/>
                <a:sym typeface="Lexend Light"/>
              </a:rPr>
              <a:t>Department of Computer Science and Engineering</a:t>
            </a:r>
            <a:endParaRPr b="1" i="0" sz="900" u="none" cap="none" strike="noStrike">
              <a:solidFill>
                <a:srgbClr val="4F4F4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15" name="Google Shape;515;g36a82f033e6_0_26"/>
          <p:cNvSpPr txBox="1"/>
          <p:nvPr/>
        </p:nvSpPr>
        <p:spPr>
          <a:xfrm>
            <a:off x="2946600" y="4883850"/>
            <a:ext cx="32508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4F4F4F"/>
                </a:solidFill>
                <a:latin typeface="Lexend"/>
                <a:ea typeface="Lexend"/>
                <a:cs typeface="Lexend"/>
                <a:sym typeface="Lexend"/>
              </a:rPr>
              <a:t>CSE260 - Digital Logic Design</a:t>
            </a:r>
            <a:endParaRPr b="0" i="0" sz="900" u="none" cap="none" strike="noStrike">
              <a:solidFill>
                <a:srgbClr val="4F4F4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16" name="Google Shape;516;g36a82f033e6_0_26"/>
          <p:cNvSpPr txBox="1"/>
          <p:nvPr/>
        </p:nvSpPr>
        <p:spPr>
          <a:xfrm>
            <a:off x="8472450" y="4737707"/>
            <a:ext cx="5487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7" name="Google Shape;517;g36a82f033e6_0_26"/>
          <p:cNvSpPr txBox="1"/>
          <p:nvPr/>
        </p:nvSpPr>
        <p:spPr>
          <a:xfrm>
            <a:off x="690000" y="590325"/>
            <a:ext cx="7764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exend"/>
              <a:buChar char="❖"/>
            </a:pPr>
            <a:r>
              <a:rPr b="0" i="0" lang="en" sz="1800" u="none" cap="none" strike="noStrike">
                <a:solidFill>
                  <a:srgbClr val="0000CC"/>
                </a:solidFill>
                <a:latin typeface="Lexend"/>
                <a:ea typeface="Lexend"/>
                <a:cs typeface="Lexend"/>
                <a:sym typeface="Lexend"/>
              </a:rPr>
              <a:t>Excitation Tables </a:t>
            </a:r>
            <a:r>
              <a:rPr b="0" i="0" lang="en" sz="18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: Given the required transition from present state to next state, determine the flip-flop input(s)</a:t>
            </a:r>
            <a:endParaRPr b="0" i="0" sz="18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8" name="Google Shape;518;g36a82f033e6_0_26"/>
          <p:cNvSpPr txBox="1"/>
          <p:nvPr/>
        </p:nvSpPr>
        <p:spPr>
          <a:xfrm>
            <a:off x="1457975" y="1255875"/>
            <a:ext cx="1659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JK Flip-Flop</a:t>
            </a:r>
            <a:endParaRPr b="0" i="0" sz="18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graphicFrame>
        <p:nvGraphicFramePr>
          <p:cNvPr id="519" name="Google Shape;519;g36a82f033e6_0_26"/>
          <p:cNvGraphicFramePr/>
          <p:nvPr/>
        </p:nvGraphicFramePr>
        <p:xfrm>
          <a:off x="1207650" y="16685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{C2844E39-6EA0-445F-88CC-0F60F5252DFB}</a:tableStyleId>
              </a:tblPr>
              <a:tblGrid>
                <a:gridCol w="482825"/>
                <a:gridCol w="550425"/>
                <a:gridCol w="488250"/>
                <a:gridCol w="638450"/>
              </a:tblGrid>
              <a:tr h="3124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i="1" lang="en" sz="18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Q</a:t>
                      </a:r>
                      <a:endParaRPr i="1" sz="18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63500" marB="63500" marR="63500" marL="63500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i="1" lang="en" sz="18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Q</a:t>
                      </a:r>
                      <a:r>
                        <a:rPr baseline="30000" i="1" lang="en" sz="18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+</a:t>
                      </a:r>
                      <a:endParaRPr baseline="30000" i="1" sz="18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63500" marB="63500" marR="63500" marL="63500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i="1" lang="en" sz="18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J</a:t>
                      </a:r>
                      <a:endParaRPr i="1" sz="18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63500" marB="63500" marR="63500" marL="63500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i="1" lang="en" sz="18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K</a:t>
                      </a:r>
                      <a:endParaRPr i="1" sz="18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63500" marB="63500" marR="63500" marL="63500">
                    <a:solidFill>
                      <a:srgbClr val="FFD966"/>
                    </a:solidFill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0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63500" marB="63500" marR="63500" marL="63500" anchor="ctr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0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63500" marB="63500" marR="63500" marL="63500" anchor="ctr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0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63500" marB="63500" marR="63500" marL="63500" anchor="ctr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X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63500" marB="63500" marR="63500" marL="63500" anchor="ctr">
                    <a:solidFill>
                      <a:srgbClr val="FFF2CC"/>
                    </a:solidFill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0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63500" marB="63500" marR="63500" marL="63500" anchor="ctr"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1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63500" marB="63500" marR="63500" marL="63500" anchor="ctr"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1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63500" marB="63500" marR="63500" marL="63500" anchor="ctr"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X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63500" marB="63500" marR="63500" marL="63500" anchor="ctr">
                    <a:solidFill>
                      <a:srgbClr val="FFE599"/>
                    </a:solidFill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1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63500" marB="63500" marR="63500" marL="63500" anchor="ctr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0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63500" marB="63500" marR="63500" marL="63500" anchor="ctr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X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63500" marB="63500" marR="63500" marL="63500" anchor="ctr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1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63500" marB="63500" marR="63500" marL="63500" anchor="ctr">
                    <a:solidFill>
                      <a:srgbClr val="FFF2CC"/>
                    </a:solidFill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1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63500" marB="63500" marR="63500" marL="63500" anchor="ctr"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1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63500" marB="63500" marR="63500" marL="63500" anchor="ctr"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X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63500" marB="63500" marR="63500" marL="63500" anchor="ctr"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0 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63500" marB="63500" marR="63500" marL="63500" anchor="ctr">
                    <a:solidFill>
                      <a:srgbClr val="FFE599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20" name="Google Shape;520;g36a82f033e6_0_26"/>
          <p:cNvGraphicFramePr/>
          <p:nvPr/>
        </p:nvGraphicFramePr>
        <p:xfrm>
          <a:off x="5090500" y="1663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{C2844E39-6EA0-445F-88CC-0F60F5252DFB}</a:tableStyleId>
              </a:tblPr>
              <a:tblGrid>
                <a:gridCol w="482825"/>
                <a:gridCol w="550425"/>
                <a:gridCol w="488250"/>
                <a:gridCol w="638450"/>
              </a:tblGrid>
              <a:tr h="3917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i="1" lang="en" sz="18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Q</a:t>
                      </a:r>
                      <a:endParaRPr i="1" sz="18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63500" marB="63500" marR="63500" marL="63500" anchor="ctr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i="1" lang="en" sz="18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Q</a:t>
                      </a:r>
                      <a:r>
                        <a:rPr baseline="30000" i="1" lang="en" sz="18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+</a:t>
                      </a:r>
                      <a:endParaRPr baseline="30000" i="1" sz="18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63500" marB="63500" marR="63500" marL="63500" anchor="ctr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i="1" lang="en" sz="18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S</a:t>
                      </a:r>
                      <a:endParaRPr i="1" sz="18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63500" marB="63500" marR="63500" marL="63500" anchor="ctr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i="1" lang="en" sz="18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R</a:t>
                      </a:r>
                      <a:endParaRPr i="1" sz="18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63500" marB="63500" marR="63500" marL="63500" anchor="ctr">
                    <a:solidFill>
                      <a:srgbClr val="FFD966"/>
                    </a:solidFill>
                  </a:tcPr>
                </a:tc>
              </a:tr>
              <a:tr h="2386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0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63500" marB="63500" marR="63500" marL="63500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0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63500" marB="63500" marR="63500" marL="63500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0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63500" marB="63500" marR="63500" marL="63500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x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63500" marB="63500" marR="63500" marL="63500">
                    <a:solidFill>
                      <a:srgbClr val="FFF2CC"/>
                    </a:solidFill>
                  </a:tcPr>
                </a:tc>
              </a:tr>
              <a:tr h="2386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0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63500" marB="63500" marR="63500" marL="63500"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1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63500" marB="63500" marR="63500" marL="63500"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1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63500" marB="63500" marR="63500" marL="63500"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0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63500" marB="63500" marR="63500" marL="63500">
                    <a:solidFill>
                      <a:srgbClr val="FFE599"/>
                    </a:solidFill>
                  </a:tcPr>
                </a:tc>
              </a:tr>
              <a:tr h="2386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1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63500" marB="63500" marR="63500" marL="63500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0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63500" marB="63500" marR="63500" marL="63500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0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63500" marB="63500" marR="63500" marL="63500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1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63500" marB="63500" marR="63500" marL="63500">
                    <a:solidFill>
                      <a:srgbClr val="FFF2CC"/>
                    </a:solidFill>
                  </a:tcPr>
                </a:tc>
              </a:tr>
              <a:tr h="2386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1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63500" marB="63500" marR="63500" marL="63500"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1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63500" marB="63500" marR="63500" marL="63500"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X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63500" marB="63500" marR="63500" marL="63500"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0 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63500" marB="63500" marR="63500" marL="63500">
                    <a:solidFill>
                      <a:srgbClr val="FFE599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21" name="Google Shape;521;g36a82f033e6_0_26"/>
          <p:cNvGraphicFramePr/>
          <p:nvPr/>
        </p:nvGraphicFramePr>
        <p:xfrm>
          <a:off x="1222775" y="34495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{C2844E39-6EA0-445F-88CC-0F60F5252DFB}</a:tableStyleId>
              </a:tblPr>
              <a:tblGrid>
                <a:gridCol w="675825"/>
                <a:gridCol w="770450"/>
                <a:gridCol w="683425"/>
              </a:tblGrid>
              <a:tr h="3124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i="1" lang="en" sz="18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Q</a:t>
                      </a:r>
                      <a:endParaRPr i="1" sz="18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63500" marB="63500" marR="63500" marL="63500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i="1" lang="en" sz="18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Q</a:t>
                      </a:r>
                      <a:r>
                        <a:rPr baseline="30000" i="1" lang="en" sz="18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+</a:t>
                      </a:r>
                      <a:endParaRPr baseline="30000" i="1" sz="18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63500" marB="63500" marR="63500" marL="63500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i="1" lang="en" sz="18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T</a:t>
                      </a:r>
                      <a:endParaRPr i="1" sz="18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63500" marB="63500" marR="63500" marL="63500">
                    <a:solidFill>
                      <a:srgbClr val="FFD966"/>
                    </a:solidFill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0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63500" marB="63500" marR="63500" marL="63500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0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63500" marB="63500" marR="63500" marL="63500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0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63500" marB="63500" marR="63500" marL="63500">
                    <a:solidFill>
                      <a:srgbClr val="FFF2CC"/>
                    </a:solidFill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0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63500" marB="63500" marR="63500" marL="63500"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1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63500" marB="63500" marR="63500" marL="63500"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1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63500" marB="63500" marR="63500" marL="63500">
                    <a:solidFill>
                      <a:srgbClr val="FFE599"/>
                    </a:solidFill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1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63500" marB="63500" marR="63500" marL="63500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0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63500" marB="63500" marR="63500" marL="63500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1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63500" marB="63500" marR="63500" marL="63500">
                    <a:solidFill>
                      <a:srgbClr val="FFF2CC"/>
                    </a:solidFill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1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63500" marB="63500" marR="63500" marL="63500"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1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63500" marB="63500" marR="63500" marL="63500"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0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63500" marB="63500" marR="63500" marL="63500">
                    <a:solidFill>
                      <a:srgbClr val="FFE599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22" name="Google Shape;522;g36a82f033e6_0_26"/>
          <p:cNvGraphicFramePr/>
          <p:nvPr/>
        </p:nvGraphicFramePr>
        <p:xfrm>
          <a:off x="5105625" y="3449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{C2844E39-6EA0-445F-88CC-0F60F5252DFB}</a:tableStyleId>
              </a:tblPr>
              <a:tblGrid>
                <a:gridCol w="675825"/>
                <a:gridCol w="770450"/>
                <a:gridCol w="683425"/>
              </a:tblGrid>
              <a:tr h="3124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i="1" lang="en" sz="18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Q</a:t>
                      </a:r>
                      <a:endParaRPr i="1" sz="18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63500" marB="63500" marR="63500" marL="63500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i="1" lang="en" sz="18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Q</a:t>
                      </a:r>
                      <a:r>
                        <a:rPr baseline="30000" i="1" lang="en" sz="18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+</a:t>
                      </a:r>
                      <a:endParaRPr baseline="30000" i="1" sz="18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63500" marB="63500" marR="63500" marL="63500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i="1" lang="en" sz="18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D</a:t>
                      </a:r>
                      <a:endParaRPr i="1" sz="18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63500" marB="63500" marR="63500" marL="63500">
                    <a:solidFill>
                      <a:srgbClr val="FFD966"/>
                    </a:solidFill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0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63500" marB="63500" marR="63500" marL="63500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0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63500" marB="63500" marR="63500" marL="63500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0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63500" marB="63500" marR="63500" marL="63500">
                    <a:solidFill>
                      <a:srgbClr val="FFF2CC"/>
                    </a:solidFill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0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63500" marB="63500" marR="63500" marL="63500"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1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63500" marB="63500" marR="63500" marL="63500"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1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63500" marB="63500" marR="63500" marL="63500">
                    <a:solidFill>
                      <a:srgbClr val="FFE599"/>
                    </a:solidFill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1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63500" marB="63500" marR="63500" marL="63500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0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63500" marB="63500" marR="63500" marL="63500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0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63500" marB="63500" marR="63500" marL="63500">
                    <a:solidFill>
                      <a:srgbClr val="FFF2CC"/>
                    </a:solidFill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1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63500" marB="63500" marR="63500" marL="63500"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1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63500" marB="63500" marR="63500" marL="63500"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1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63500" marB="63500" marR="63500" marL="63500">
                    <a:solidFill>
                      <a:srgbClr val="FFE599"/>
                    </a:solidFill>
                  </a:tcPr>
                </a:tc>
              </a:tr>
            </a:tbl>
          </a:graphicData>
        </a:graphic>
      </p:graphicFrame>
      <p:sp>
        <p:nvSpPr>
          <p:cNvPr id="523" name="Google Shape;523;g36a82f033e6_0_26"/>
          <p:cNvSpPr txBox="1"/>
          <p:nvPr/>
        </p:nvSpPr>
        <p:spPr>
          <a:xfrm>
            <a:off x="5340825" y="1236825"/>
            <a:ext cx="1659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SR Flip-Flop</a:t>
            </a:r>
            <a:endParaRPr b="0" i="0" sz="18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24" name="Google Shape;524;g36a82f033e6_0_26"/>
          <p:cNvSpPr txBox="1"/>
          <p:nvPr/>
        </p:nvSpPr>
        <p:spPr>
          <a:xfrm>
            <a:off x="5468600" y="3036950"/>
            <a:ext cx="1659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D Flip-Flop</a:t>
            </a:r>
            <a:endParaRPr b="0" i="0" sz="18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25" name="Google Shape;525;g36a82f033e6_0_26"/>
          <p:cNvSpPr txBox="1"/>
          <p:nvPr/>
        </p:nvSpPr>
        <p:spPr>
          <a:xfrm>
            <a:off x="1457975" y="3036950"/>
            <a:ext cx="1659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T Flip-Flop</a:t>
            </a:r>
            <a:endParaRPr b="0" i="0" sz="18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36a82f033e6_0_58"/>
          <p:cNvSpPr/>
          <p:nvPr/>
        </p:nvSpPr>
        <p:spPr>
          <a:xfrm>
            <a:off x="0" y="33338"/>
            <a:ext cx="9144000" cy="4906800"/>
          </a:xfrm>
          <a:prstGeom prst="roundRect">
            <a:avLst>
              <a:gd fmla="val 2852" name="adj"/>
            </a:avLst>
          </a:prstGeom>
          <a:solidFill>
            <a:srgbClr val="FFFFFF"/>
          </a:solidFill>
          <a:ln>
            <a:noFill/>
          </a:ln>
          <a:effectLst>
            <a:outerShdw blurRad="57150" rotWithShape="0" algn="bl" dist="19050">
              <a:srgbClr val="000000">
                <a:alpha val="8627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531" name="Google Shape;531;g36a82f033e6_0_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07451" y="76200"/>
            <a:ext cx="560349" cy="514126"/>
          </a:xfrm>
          <a:prstGeom prst="rect">
            <a:avLst/>
          </a:prstGeom>
          <a:noFill/>
          <a:ln>
            <a:noFill/>
          </a:ln>
        </p:spPr>
      </p:pic>
      <p:sp>
        <p:nvSpPr>
          <p:cNvPr id="532" name="Google Shape;532;g36a82f033e6_0_58"/>
          <p:cNvSpPr txBox="1"/>
          <p:nvPr/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0" i="0" lang="en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0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33" name="Google Shape;533;g36a82f033e6_0_58"/>
          <p:cNvGrpSpPr/>
          <p:nvPr/>
        </p:nvGrpSpPr>
        <p:grpSpPr>
          <a:xfrm>
            <a:off x="50480" y="122879"/>
            <a:ext cx="277873" cy="68400"/>
            <a:chOff x="411700" y="2416840"/>
            <a:chExt cx="277873" cy="68400"/>
          </a:xfrm>
        </p:grpSpPr>
        <p:sp>
          <p:nvSpPr>
            <p:cNvPr id="534" name="Google Shape;534;g36a82f033e6_0_58"/>
            <p:cNvSpPr/>
            <p:nvPr/>
          </p:nvSpPr>
          <p:spPr>
            <a:xfrm>
              <a:off x="411700" y="2416840"/>
              <a:ext cx="68400" cy="68400"/>
            </a:xfrm>
            <a:prstGeom prst="ellipse">
              <a:avLst/>
            </a:prstGeom>
            <a:solidFill>
              <a:srgbClr val="FF6B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5" name="Google Shape;535;g36a82f033e6_0_58"/>
            <p:cNvSpPr/>
            <p:nvPr/>
          </p:nvSpPr>
          <p:spPr>
            <a:xfrm>
              <a:off x="516436" y="2416840"/>
              <a:ext cx="68400" cy="68400"/>
            </a:xfrm>
            <a:prstGeom prst="ellipse">
              <a:avLst/>
            </a:prstGeom>
            <a:solidFill>
              <a:srgbClr val="FFC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6" name="Google Shape;536;g36a82f033e6_0_58"/>
            <p:cNvSpPr/>
            <p:nvPr/>
          </p:nvSpPr>
          <p:spPr>
            <a:xfrm>
              <a:off x="621173" y="2416840"/>
              <a:ext cx="68400" cy="68400"/>
            </a:xfrm>
            <a:prstGeom prst="ellipse">
              <a:avLst/>
            </a:prstGeom>
            <a:solidFill>
              <a:srgbClr val="28C8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37" name="Google Shape;537;g36a82f033e6_0_58"/>
          <p:cNvSpPr txBox="1"/>
          <p:nvPr/>
        </p:nvSpPr>
        <p:spPr>
          <a:xfrm>
            <a:off x="148100" y="76200"/>
            <a:ext cx="84219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" sz="30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Analyzing Flip-Flop Behavior with Timing Diagrams</a:t>
            </a:r>
            <a:endParaRPr b="0" i="0" sz="30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38" name="Google Shape;538;g36a82f033e6_0_58"/>
          <p:cNvSpPr txBox="1"/>
          <p:nvPr/>
        </p:nvSpPr>
        <p:spPr>
          <a:xfrm>
            <a:off x="0" y="4876800"/>
            <a:ext cx="5062200" cy="3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4F4F4F"/>
                </a:solidFill>
                <a:latin typeface="Lexend Light"/>
                <a:ea typeface="Lexend Light"/>
                <a:cs typeface="Lexend Light"/>
                <a:sym typeface="Lexend Light"/>
              </a:rPr>
              <a:t>Department of Computer Science and Engineering</a:t>
            </a:r>
            <a:endParaRPr b="1" i="0" sz="900" u="none" cap="none" strike="noStrike">
              <a:solidFill>
                <a:srgbClr val="4F4F4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39" name="Google Shape;539;g36a82f033e6_0_58"/>
          <p:cNvSpPr txBox="1"/>
          <p:nvPr/>
        </p:nvSpPr>
        <p:spPr>
          <a:xfrm>
            <a:off x="2946600" y="4883850"/>
            <a:ext cx="32508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4F4F4F"/>
                </a:solidFill>
                <a:latin typeface="Lexend"/>
                <a:ea typeface="Lexend"/>
                <a:cs typeface="Lexend"/>
                <a:sym typeface="Lexend"/>
              </a:rPr>
              <a:t>CSE260 - Digital Logic Design</a:t>
            </a:r>
            <a:endParaRPr b="0" i="0" sz="900" u="none" cap="none" strike="noStrike">
              <a:solidFill>
                <a:srgbClr val="4F4F4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40" name="Google Shape;540;g36a82f033e6_0_58"/>
          <p:cNvSpPr txBox="1"/>
          <p:nvPr/>
        </p:nvSpPr>
        <p:spPr>
          <a:xfrm>
            <a:off x="263775" y="1421250"/>
            <a:ext cx="8441400" cy="29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Lexend"/>
              <a:buChar char="❖"/>
            </a:pPr>
            <a:r>
              <a:rPr b="0" i="0" lang="en" sz="15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4 types based on the triggering mechanism of the Flip Flop</a:t>
            </a:r>
            <a:endParaRPr b="0" i="0" sz="15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238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Lexend"/>
              <a:buChar char="➢"/>
            </a:pPr>
            <a:r>
              <a:rPr b="0" i="0" lang="en" sz="15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Positive Level Triggered                </a:t>
            </a:r>
            <a:endParaRPr b="0" i="0" sz="15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238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Lexend"/>
              <a:buChar char="➢"/>
            </a:pPr>
            <a:r>
              <a:rPr b="0" i="0" lang="en" sz="15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Negative Level Triggered            </a:t>
            </a:r>
            <a:endParaRPr b="0" i="0" sz="15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 </a:t>
            </a:r>
            <a:endParaRPr b="0" i="0" sz="15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238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Lexend"/>
              <a:buChar char="➢"/>
            </a:pPr>
            <a:r>
              <a:rPr b="0" i="0" lang="en" sz="15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Positive/ Rising Edge Triggered </a:t>
            </a:r>
            <a:endParaRPr b="0" i="0" sz="15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238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Lexend"/>
              <a:buChar char="➢"/>
            </a:pPr>
            <a:r>
              <a:rPr b="0" i="0" lang="en" sz="15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Negative/ Falling Edge Triggered </a:t>
            </a:r>
            <a:endParaRPr b="0" i="0" sz="15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41" name="Google Shape;541;g36a82f033e6_0_58"/>
          <p:cNvSpPr/>
          <p:nvPr/>
        </p:nvSpPr>
        <p:spPr>
          <a:xfrm rot="10800000">
            <a:off x="3788000" y="2034750"/>
            <a:ext cx="236700" cy="398100"/>
          </a:xfrm>
          <a:prstGeom prst="leftBrace">
            <a:avLst>
              <a:gd fmla="val 101796" name="adj1"/>
              <a:gd fmla="val 45271" name="adj2"/>
            </a:avLst>
          </a:prstGeom>
          <a:noFill/>
          <a:ln cap="flat" cmpd="sng" w="381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5400000" dist="23000">
              <a:srgbClr val="000000">
                <a:alpha val="3372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2" name="Google Shape;542;g36a82f033e6_0_58"/>
          <p:cNvSpPr txBox="1"/>
          <p:nvPr/>
        </p:nvSpPr>
        <p:spPr>
          <a:xfrm>
            <a:off x="4182375" y="2008800"/>
            <a:ext cx="1073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Latch</a:t>
            </a:r>
            <a:endParaRPr b="0" i="0" sz="18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43" name="Google Shape;543;g36a82f033e6_0_58"/>
          <p:cNvSpPr/>
          <p:nvPr/>
        </p:nvSpPr>
        <p:spPr>
          <a:xfrm rot="10800000">
            <a:off x="4489750" y="2914800"/>
            <a:ext cx="236700" cy="398100"/>
          </a:xfrm>
          <a:prstGeom prst="leftBrace">
            <a:avLst>
              <a:gd fmla="val 101796" name="adj1"/>
              <a:gd fmla="val 45271" name="adj2"/>
            </a:avLst>
          </a:prstGeom>
          <a:noFill/>
          <a:ln cap="flat" cmpd="sng" w="381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5400000" dist="23000">
              <a:srgbClr val="000000">
                <a:alpha val="3372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4" name="Google Shape;544;g36a82f033e6_0_58"/>
          <p:cNvSpPr txBox="1"/>
          <p:nvPr/>
        </p:nvSpPr>
        <p:spPr>
          <a:xfrm>
            <a:off x="4812350" y="2881750"/>
            <a:ext cx="12675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Flip Flop</a:t>
            </a:r>
            <a:endParaRPr b="0" i="0" sz="18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3762bddb734_0_1"/>
          <p:cNvSpPr/>
          <p:nvPr/>
        </p:nvSpPr>
        <p:spPr>
          <a:xfrm>
            <a:off x="0" y="33338"/>
            <a:ext cx="9144000" cy="4906800"/>
          </a:xfrm>
          <a:prstGeom prst="roundRect">
            <a:avLst>
              <a:gd fmla="val 2852" name="adj"/>
            </a:avLst>
          </a:prstGeom>
          <a:solidFill>
            <a:srgbClr val="FFFFFF"/>
          </a:solidFill>
          <a:ln>
            <a:noFill/>
          </a:ln>
          <a:effectLst>
            <a:outerShdw blurRad="57150" rotWithShape="0" algn="bl" dist="19050">
              <a:srgbClr val="000000">
                <a:alpha val="863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550" name="Google Shape;550;g3762bddb734_0_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66626" y="76200"/>
            <a:ext cx="560349" cy="514126"/>
          </a:xfrm>
          <a:prstGeom prst="rect">
            <a:avLst/>
          </a:prstGeom>
          <a:noFill/>
          <a:ln>
            <a:noFill/>
          </a:ln>
        </p:spPr>
      </p:pic>
      <p:sp>
        <p:nvSpPr>
          <p:cNvPr id="551" name="Google Shape;551;g3762bddb734_0_1"/>
          <p:cNvSpPr txBox="1"/>
          <p:nvPr/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0" i="0" lang="en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0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52" name="Google Shape;552;g3762bddb734_0_1"/>
          <p:cNvGrpSpPr/>
          <p:nvPr/>
        </p:nvGrpSpPr>
        <p:grpSpPr>
          <a:xfrm>
            <a:off x="50480" y="122879"/>
            <a:ext cx="277873" cy="68400"/>
            <a:chOff x="411700" y="2416840"/>
            <a:chExt cx="277873" cy="68400"/>
          </a:xfrm>
        </p:grpSpPr>
        <p:sp>
          <p:nvSpPr>
            <p:cNvPr id="553" name="Google Shape;553;g3762bddb734_0_1"/>
            <p:cNvSpPr/>
            <p:nvPr/>
          </p:nvSpPr>
          <p:spPr>
            <a:xfrm>
              <a:off x="411700" y="2416840"/>
              <a:ext cx="68400" cy="68400"/>
            </a:xfrm>
            <a:prstGeom prst="ellipse">
              <a:avLst/>
            </a:prstGeom>
            <a:solidFill>
              <a:srgbClr val="FF6B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4" name="Google Shape;554;g3762bddb734_0_1"/>
            <p:cNvSpPr/>
            <p:nvPr/>
          </p:nvSpPr>
          <p:spPr>
            <a:xfrm>
              <a:off x="516436" y="2416840"/>
              <a:ext cx="68400" cy="68400"/>
            </a:xfrm>
            <a:prstGeom prst="ellipse">
              <a:avLst/>
            </a:prstGeom>
            <a:solidFill>
              <a:srgbClr val="FFC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5" name="Google Shape;555;g3762bddb734_0_1"/>
            <p:cNvSpPr/>
            <p:nvPr/>
          </p:nvSpPr>
          <p:spPr>
            <a:xfrm>
              <a:off x="621173" y="2416840"/>
              <a:ext cx="68400" cy="68400"/>
            </a:xfrm>
            <a:prstGeom prst="ellipse">
              <a:avLst/>
            </a:prstGeom>
            <a:solidFill>
              <a:srgbClr val="28C8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56" name="Google Shape;556;g3762bddb734_0_1"/>
          <p:cNvSpPr txBox="1"/>
          <p:nvPr/>
        </p:nvSpPr>
        <p:spPr>
          <a:xfrm>
            <a:off x="156200" y="76200"/>
            <a:ext cx="8222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" sz="30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Positive Level Triggered Timing Diagram </a:t>
            </a:r>
            <a:endParaRPr b="0" i="0" sz="30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57" name="Google Shape;557;g3762bddb734_0_1"/>
          <p:cNvSpPr txBox="1"/>
          <p:nvPr/>
        </p:nvSpPr>
        <p:spPr>
          <a:xfrm>
            <a:off x="0" y="4876800"/>
            <a:ext cx="5062200" cy="3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4F4F4F"/>
                </a:solidFill>
                <a:latin typeface="Lexend Light"/>
                <a:ea typeface="Lexend Light"/>
                <a:cs typeface="Lexend Light"/>
                <a:sym typeface="Lexend Light"/>
              </a:rPr>
              <a:t>Department of Computer Science and Engineering</a:t>
            </a:r>
            <a:endParaRPr b="1" i="0" sz="900" u="none" cap="none" strike="noStrike">
              <a:solidFill>
                <a:srgbClr val="4F4F4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58" name="Google Shape;558;g3762bddb734_0_1"/>
          <p:cNvSpPr txBox="1"/>
          <p:nvPr/>
        </p:nvSpPr>
        <p:spPr>
          <a:xfrm>
            <a:off x="2946600" y="4883850"/>
            <a:ext cx="32508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4F4F4F"/>
                </a:solidFill>
                <a:latin typeface="Lexend"/>
                <a:ea typeface="Lexend"/>
                <a:cs typeface="Lexend"/>
                <a:sym typeface="Lexend"/>
              </a:rPr>
              <a:t>CSE260 - Digital Logic Design</a:t>
            </a:r>
            <a:endParaRPr b="0" i="0" sz="900" u="none" cap="none" strike="noStrike">
              <a:solidFill>
                <a:srgbClr val="4F4F4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59" name="Google Shape;559;g3762bddb734_0_1"/>
          <p:cNvSpPr txBox="1"/>
          <p:nvPr/>
        </p:nvSpPr>
        <p:spPr>
          <a:xfrm>
            <a:off x="6483675" y="1579375"/>
            <a:ext cx="2488200" cy="6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SR Latch Truth Table</a:t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560" name="Google Shape;560;g3762bddb734_0_1"/>
          <p:cNvGraphicFramePr/>
          <p:nvPr/>
        </p:nvGraphicFramePr>
        <p:xfrm>
          <a:off x="6077200" y="21693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{6B1364BF-8A7C-42D6-8912-4537F10F1216}</a:tableStyleId>
              </a:tblPr>
              <a:tblGrid>
                <a:gridCol w="407550"/>
                <a:gridCol w="455225"/>
                <a:gridCol w="995250"/>
                <a:gridCol w="995250"/>
              </a:tblGrid>
              <a:tr h="3233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1" lang="en" sz="15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S</a:t>
                      </a:r>
                      <a:endParaRPr b="1" sz="15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1" lang="en" sz="15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R</a:t>
                      </a:r>
                      <a:endParaRPr b="1" sz="15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1" lang="en" sz="15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Q</a:t>
                      </a:r>
                      <a:endParaRPr b="1" sz="15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1" lang="en" sz="15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Q'</a:t>
                      </a:r>
                      <a:endParaRPr b="1" sz="15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</a:tr>
              <a:tr h="451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0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0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Not Used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 hMerge="1"/>
              </a:tr>
              <a:tr h="3113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0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1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1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0</a:t>
                      </a:r>
                      <a:endParaRPr sz="1400" u="none" cap="none" strike="noStrike">
                        <a:solidFill>
                          <a:srgbClr val="000000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</a:tr>
              <a:tr h="3113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1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0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0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1</a:t>
                      </a:r>
                      <a:endParaRPr sz="1400" u="none" cap="none" strike="noStrike">
                        <a:solidFill>
                          <a:srgbClr val="000000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</a:tr>
              <a:tr h="3113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1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1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Memory/No Change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 hMerge="1"/>
              </a:tr>
            </a:tbl>
          </a:graphicData>
        </a:graphic>
      </p:graphicFrame>
      <p:pic>
        <p:nvPicPr>
          <p:cNvPr id="561" name="Google Shape;561;g3762bddb734_0_1" title="Screenshot 2025-08-21 010130 (2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8350" y="646900"/>
            <a:ext cx="5623476" cy="4146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62" name="Google Shape;562;g3762bddb734_0_1"/>
          <p:cNvCxnSpPr/>
          <p:nvPr/>
        </p:nvCxnSpPr>
        <p:spPr>
          <a:xfrm>
            <a:off x="1099400" y="3662700"/>
            <a:ext cx="346200" cy="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63" name="Google Shape;563;g3762bddb734_0_1"/>
          <p:cNvCxnSpPr/>
          <p:nvPr/>
        </p:nvCxnSpPr>
        <p:spPr>
          <a:xfrm flipH="1" rot="10800000">
            <a:off x="1606150" y="1057900"/>
            <a:ext cx="5100" cy="314100"/>
          </a:xfrm>
          <a:prstGeom prst="straightConnector1">
            <a:avLst/>
          </a:prstGeom>
          <a:noFill/>
          <a:ln cap="flat" cmpd="sng" w="28575">
            <a:solidFill>
              <a:srgbClr val="0000CC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64" name="Google Shape;564;g3762bddb734_0_1"/>
          <p:cNvSpPr txBox="1"/>
          <p:nvPr/>
        </p:nvSpPr>
        <p:spPr>
          <a:xfrm>
            <a:off x="1129925" y="1303975"/>
            <a:ext cx="1146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0000CC"/>
                </a:solidFill>
              </a:rPr>
              <a:t>Positive level found</a:t>
            </a:r>
            <a:endParaRPr b="1" sz="800">
              <a:solidFill>
                <a:srgbClr val="0000CC"/>
              </a:solidFill>
            </a:endParaRPr>
          </a:p>
        </p:txBody>
      </p:sp>
      <p:sp>
        <p:nvSpPr>
          <p:cNvPr id="565" name="Google Shape;565;g3762bddb734_0_1"/>
          <p:cNvSpPr txBox="1"/>
          <p:nvPr/>
        </p:nvSpPr>
        <p:spPr>
          <a:xfrm>
            <a:off x="1472225" y="1785775"/>
            <a:ext cx="3462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0000CC"/>
                </a:solidFill>
              </a:rPr>
              <a:t>1</a:t>
            </a:r>
            <a:endParaRPr b="1" sz="1500">
              <a:solidFill>
                <a:srgbClr val="0000CC"/>
              </a:solidFill>
            </a:endParaRPr>
          </a:p>
        </p:txBody>
      </p:sp>
      <p:sp>
        <p:nvSpPr>
          <p:cNvPr id="566" name="Google Shape;566;g3762bddb734_0_1"/>
          <p:cNvSpPr txBox="1"/>
          <p:nvPr/>
        </p:nvSpPr>
        <p:spPr>
          <a:xfrm>
            <a:off x="1472225" y="2543900"/>
            <a:ext cx="3462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0000CC"/>
                </a:solidFill>
              </a:rPr>
              <a:t>0</a:t>
            </a:r>
            <a:endParaRPr b="1" sz="1500">
              <a:solidFill>
                <a:srgbClr val="0000CC"/>
              </a:solidFill>
            </a:endParaRPr>
          </a:p>
        </p:txBody>
      </p:sp>
      <p:sp>
        <p:nvSpPr>
          <p:cNvPr id="567" name="Google Shape;567;g3762bddb734_0_1"/>
          <p:cNvSpPr/>
          <p:nvPr/>
        </p:nvSpPr>
        <p:spPr>
          <a:xfrm>
            <a:off x="6121550" y="3465400"/>
            <a:ext cx="769200" cy="307800"/>
          </a:xfrm>
          <a:prstGeom prst="rect">
            <a:avLst/>
          </a:prstGeom>
          <a:noFill/>
          <a:ln cap="flat" cmpd="sng" w="28575">
            <a:solidFill>
              <a:srgbClr val="0000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8" name="Google Shape;568;g3762bddb734_0_1"/>
          <p:cNvSpPr/>
          <p:nvPr/>
        </p:nvSpPr>
        <p:spPr>
          <a:xfrm>
            <a:off x="7235625" y="3478200"/>
            <a:ext cx="426600" cy="314100"/>
          </a:xfrm>
          <a:prstGeom prst="rect">
            <a:avLst/>
          </a:prstGeom>
          <a:noFill/>
          <a:ln cap="flat" cmpd="sng" w="2857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9" name="Google Shape;569;g3762bddb734_0_1"/>
          <p:cNvSpPr txBox="1"/>
          <p:nvPr/>
        </p:nvSpPr>
        <p:spPr>
          <a:xfrm>
            <a:off x="1240450" y="3891525"/>
            <a:ext cx="2022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000CC"/>
                </a:solidFill>
              </a:rPr>
              <a:t>Keep the signal to 0 as Q=0</a:t>
            </a:r>
            <a:endParaRPr b="1" sz="1100">
              <a:solidFill>
                <a:srgbClr val="0000CC"/>
              </a:solidFill>
            </a:endParaRPr>
          </a:p>
        </p:txBody>
      </p:sp>
      <p:cxnSp>
        <p:nvCxnSpPr>
          <p:cNvPr id="570" name="Google Shape;570;g3762bddb734_0_1"/>
          <p:cNvCxnSpPr/>
          <p:nvPr/>
        </p:nvCxnSpPr>
        <p:spPr>
          <a:xfrm>
            <a:off x="1445600" y="3662700"/>
            <a:ext cx="346200" cy="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1" name="Google Shape;571;g3762bddb734_0_1"/>
          <p:cNvSpPr txBox="1"/>
          <p:nvPr/>
        </p:nvSpPr>
        <p:spPr>
          <a:xfrm>
            <a:off x="6806475" y="784000"/>
            <a:ext cx="17502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</a:rPr>
              <a:t>CLK, S, R signal will be given in question</a:t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</a:rPr>
              <a:t>Positive - 1</a:t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</a:rPr>
              <a:t>Negative - 0</a:t>
            </a:r>
            <a:endParaRPr b="1" sz="1100">
              <a:solidFill>
                <a:schemeClr val="dk1"/>
              </a:solidFill>
            </a:endParaRPr>
          </a:p>
        </p:txBody>
      </p:sp>
      <p:sp>
        <p:nvSpPr>
          <p:cNvPr id="572" name="Google Shape;572;g3762bddb734_0_1"/>
          <p:cNvSpPr txBox="1"/>
          <p:nvPr/>
        </p:nvSpPr>
        <p:spPr>
          <a:xfrm>
            <a:off x="6077200" y="4155050"/>
            <a:ext cx="28533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0000"/>
                </a:solidFill>
              </a:rPr>
              <a:t>Truth table will not be given in the question</a:t>
            </a:r>
            <a:endParaRPr b="1" sz="130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37b63e2aaf5_0_561"/>
          <p:cNvSpPr/>
          <p:nvPr/>
        </p:nvSpPr>
        <p:spPr>
          <a:xfrm>
            <a:off x="0" y="33338"/>
            <a:ext cx="9144000" cy="4906800"/>
          </a:xfrm>
          <a:prstGeom prst="roundRect">
            <a:avLst>
              <a:gd fmla="val 2852" name="adj"/>
            </a:avLst>
          </a:prstGeom>
          <a:solidFill>
            <a:srgbClr val="FFFFFF"/>
          </a:solidFill>
          <a:ln>
            <a:noFill/>
          </a:ln>
          <a:effectLst>
            <a:outerShdw blurRad="57150" rotWithShape="0" algn="bl" dist="19050">
              <a:srgbClr val="000000">
                <a:alpha val="863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578" name="Google Shape;578;g37b63e2aaf5_0_5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66626" y="76200"/>
            <a:ext cx="560349" cy="514126"/>
          </a:xfrm>
          <a:prstGeom prst="rect">
            <a:avLst/>
          </a:prstGeom>
          <a:noFill/>
          <a:ln>
            <a:noFill/>
          </a:ln>
        </p:spPr>
      </p:pic>
      <p:sp>
        <p:nvSpPr>
          <p:cNvPr id="579" name="Google Shape;579;g37b63e2aaf5_0_561"/>
          <p:cNvSpPr txBox="1"/>
          <p:nvPr/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0" i="0" lang="en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0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80" name="Google Shape;580;g37b63e2aaf5_0_561"/>
          <p:cNvGrpSpPr/>
          <p:nvPr/>
        </p:nvGrpSpPr>
        <p:grpSpPr>
          <a:xfrm>
            <a:off x="50480" y="122879"/>
            <a:ext cx="277873" cy="68400"/>
            <a:chOff x="411700" y="2416840"/>
            <a:chExt cx="277873" cy="68400"/>
          </a:xfrm>
        </p:grpSpPr>
        <p:sp>
          <p:nvSpPr>
            <p:cNvPr id="581" name="Google Shape;581;g37b63e2aaf5_0_561"/>
            <p:cNvSpPr/>
            <p:nvPr/>
          </p:nvSpPr>
          <p:spPr>
            <a:xfrm>
              <a:off x="411700" y="2416840"/>
              <a:ext cx="68400" cy="68400"/>
            </a:xfrm>
            <a:prstGeom prst="ellipse">
              <a:avLst/>
            </a:prstGeom>
            <a:solidFill>
              <a:srgbClr val="FF6B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2" name="Google Shape;582;g37b63e2aaf5_0_561"/>
            <p:cNvSpPr/>
            <p:nvPr/>
          </p:nvSpPr>
          <p:spPr>
            <a:xfrm>
              <a:off x="516436" y="2416840"/>
              <a:ext cx="68400" cy="68400"/>
            </a:xfrm>
            <a:prstGeom prst="ellipse">
              <a:avLst/>
            </a:prstGeom>
            <a:solidFill>
              <a:srgbClr val="FFC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3" name="Google Shape;583;g37b63e2aaf5_0_561"/>
            <p:cNvSpPr/>
            <p:nvPr/>
          </p:nvSpPr>
          <p:spPr>
            <a:xfrm>
              <a:off x="621173" y="2416840"/>
              <a:ext cx="68400" cy="68400"/>
            </a:xfrm>
            <a:prstGeom prst="ellipse">
              <a:avLst/>
            </a:prstGeom>
            <a:solidFill>
              <a:srgbClr val="28C8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84" name="Google Shape;584;g37b63e2aaf5_0_561"/>
          <p:cNvSpPr txBox="1"/>
          <p:nvPr/>
        </p:nvSpPr>
        <p:spPr>
          <a:xfrm>
            <a:off x="156200" y="76200"/>
            <a:ext cx="8222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" sz="30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Positive Level Triggered Timing Diagram </a:t>
            </a:r>
            <a:endParaRPr b="0" i="0" sz="30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85" name="Google Shape;585;g37b63e2aaf5_0_561"/>
          <p:cNvSpPr txBox="1"/>
          <p:nvPr/>
        </p:nvSpPr>
        <p:spPr>
          <a:xfrm>
            <a:off x="0" y="4876800"/>
            <a:ext cx="5062200" cy="3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4F4F4F"/>
                </a:solidFill>
                <a:latin typeface="Lexend Light"/>
                <a:ea typeface="Lexend Light"/>
                <a:cs typeface="Lexend Light"/>
                <a:sym typeface="Lexend Light"/>
              </a:rPr>
              <a:t>Department of Computer Science and Engineering</a:t>
            </a:r>
            <a:endParaRPr b="1" i="0" sz="900" u="none" cap="none" strike="noStrike">
              <a:solidFill>
                <a:srgbClr val="4F4F4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86" name="Google Shape;586;g37b63e2aaf5_0_561"/>
          <p:cNvSpPr txBox="1"/>
          <p:nvPr/>
        </p:nvSpPr>
        <p:spPr>
          <a:xfrm>
            <a:off x="2946600" y="4883850"/>
            <a:ext cx="32508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4F4F4F"/>
                </a:solidFill>
                <a:latin typeface="Lexend"/>
                <a:ea typeface="Lexend"/>
                <a:cs typeface="Lexend"/>
                <a:sym typeface="Lexend"/>
              </a:rPr>
              <a:t>CSE260 - Digital Logic Design</a:t>
            </a:r>
            <a:endParaRPr b="0" i="0" sz="900" u="none" cap="none" strike="noStrike">
              <a:solidFill>
                <a:srgbClr val="4F4F4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87" name="Google Shape;587;g37b63e2aaf5_0_561"/>
          <p:cNvSpPr txBox="1"/>
          <p:nvPr/>
        </p:nvSpPr>
        <p:spPr>
          <a:xfrm>
            <a:off x="6483675" y="1579375"/>
            <a:ext cx="2488200" cy="6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SR Latch Truth Table</a:t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588" name="Google Shape;588;g37b63e2aaf5_0_561"/>
          <p:cNvGraphicFramePr/>
          <p:nvPr/>
        </p:nvGraphicFramePr>
        <p:xfrm>
          <a:off x="6077200" y="21693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{6B1364BF-8A7C-42D6-8912-4537F10F1216}</a:tableStyleId>
              </a:tblPr>
              <a:tblGrid>
                <a:gridCol w="407550"/>
                <a:gridCol w="455225"/>
                <a:gridCol w="995250"/>
                <a:gridCol w="995250"/>
              </a:tblGrid>
              <a:tr h="3233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1" lang="en" sz="15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S</a:t>
                      </a:r>
                      <a:endParaRPr b="1" sz="15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1" lang="en" sz="15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R</a:t>
                      </a:r>
                      <a:endParaRPr b="1" sz="15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1" lang="en" sz="15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Q</a:t>
                      </a:r>
                      <a:endParaRPr b="1" sz="15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1" lang="en" sz="15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Q'</a:t>
                      </a:r>
                      <a:endParaRPr b="1" sz="15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</a:tr>
              <a:tr h="451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0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0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Not Used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 hMerge="1"/>
              </a:tr>
              <a:tr h="3113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0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1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1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0</a:t>
                      </a:r>
                      <a:endParaRPr sz="1400" u="none" cap="none" strike="noStrike">
                        <a:solidFill>
                          <a:srgbClr val="000000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</a:tr>
              <a:tr h="3113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1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0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0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1</a:t>
                      </a:r>
                      <a:endParaRPr sz="1400" u="none" cap="none" strike="noStrike">
                        <a:solidFill>
                          <a:srgbClr val="000000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</a:tr>
              <a:tr h="3113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1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1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Memory/No Change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 hMerge="1"/>
              </a:tr>
            </a:tbl>
          </a:graphicData>
        </a:graphic>
      </p:graphicFrame>
      <p:pic>
        <p:nvPicPr>
          <p:cNvPr id="589" name="Google Shape;589;g37b63e2aaf5_0_561" title="Screenshot 2025-08-21 010130 (2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8350" y="646900"/>
            <a:ext cx="5623476" cy="4146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90" name="Google Shape;590;g37b63e2aaf5_0_561"/>
          <p:cNvCxnSpPr/>
          <p:nvPr/>
        </p:nvCxnSpPr>
        <p:spPr>
          <a:xfrm>
            <a:off x="1099400" y="3662700"/>
            <a:ext cx="346200" cy="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91" name="Google Shape;591;g37b63e2aaf5_0_561"/>
          <p:cNvCxnSpPr/>
          <p:nvPr/>
        </p:nvCxnSpPr>
        <p:spPr>
          <a:xfrm flipH="1" rot="10800000">
            <a:off x="1966925" y="1348113"/>
            <a:ext cx="5100" cy="314100"/>
          </a:xfrm>
          <a:prstGeom prst="straightConnector1">
            <a:avLst/>
          </a:prstGeom>
          <a:noFill/>
          <a:ln cap="flat" cmpd="sng" w="28575">
            <a:solidFill>
              <a:srgbClr val="0000CC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92" name="Google Shape;592;g37b63e2aaf5_0_561"/>
          <p:cNvSpPr txBox="1"/>
          <p:nvPr/>
        </p:nvSpPr>
        <p:spPr>
          <a:xfrm>
            <a:off x="1490700" y="1594200"/>
            <a:ext cx="1225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0000CC"/>
                </a:solidFill>
              </a:rPr>
              <a:t>Negative </a:t>
            </a:r>
            <a:r>
              <a:rPr b="1" lang="en" sz="800">
                <a:solidFill>
                  <a:srgbClr val="0000CC"/>
                </a:solidFill>
              </a:rPr>
              <a:t>level found</a:t>
            </a:r>
            <a:endParaRPr b="1" sz="800">
              <a:solidFill>
                <a:srgbClr val="0000CC"/>
              </a:solidFill>
            </a:endParaRPr>
          </a:p>
        </p:txBody>
      </p:sp>
      <p:sp>
        <p:nvSpPr>
          <p:cNvPr id="593" name="Google Shape;593;g37b63e2aaf5_0_561"/>
          <p:cNvSpPr txBox="1"/>
          <p:nvPr/>
        </p:nvSpPr>
        <p:spPr>
          <a:xfrm>
            <a:off x="1240450" y="3891525"/>
            <a:ext cx="33315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000CC"/>
                </a:solidFill>
              </a:rPr>
              <a:t>No need to check input signal values [S and R]</a:t>
            </a:r>
            <a:br>
              <a:rPr b="1" lang="en" sz="1100">
                <a:solidFill>
                  <a:srgbClr val="0000CC"/>
                </a:solidFill>
              </a:rPr>
            </a:br>
            <a:r>
              <a:rPr b="1" lang="en" sz="1100">
                <a:solidFill>
                  <a:srgbClr val="0000CC"/>
                </a:solidFill>
              </a:rPr>
              <a:t>Keep the signal to 0 as the previous step</a:t>
            </a:r>
            <a:endParaRPr b="1" sz="1100">
              <a:solidFill>
                <a:srgbClr val="0000CC"/>
              </a:solidFill>
            </a:endParaRPr>
          </a:p>
        </p:txBody>
      </p:sp>
      <p:cxnSp>
        <p:nvCxnSpPr>
          <p:cNvPr id="594" name="Google Shape;594;g37b63e2aaf5_0_561"/>
          <p:cNvCxnSpPr/>
          <p:nvPr/>
        </p:nvCxnSpPr>
        <p:spPr>
          <a:xfrm>
            <a:off x="1785200" y="3662700"/>
            <a:ext cx="352800" cy="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5" name="Google Shape;595;g37b63e2aaf5_0_561"/>
          <p:cNvSpPr txBox="1"/>
          <p:nvPr/>
        </p:nvSpPr>
        <p:spPr>
          <a:xfrm>
            <a:off x="1445600" y="1769263"/>
            <a:ext cx="3462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0000CC"/>
                </a:solidFill>
              </a:rPr>
              <a:t>1</a:t>
            </a:r>
            <a:endParaRPr b="1" sz="1500">
              <a:solidFill>
                <a:srgbClr val="0000CC"/>
              </a:solidFill>
            </a:endParaRPr>
          </a:p>
        </p:txBody>
      </p:sp>
      <p:sp>
        <p:nvSpPr>
          <p:cNvPr id="596" name="Google Shape;596;g37b63e2aaf5_0_561"/>
          <p:cNvSpPr txBox="1"/>
          <p:nvPr/>
        </p:nvSpPr>
        <p:spPr>
          <a:xfrm>
            <a:off x="1445600" y="2527388"/>
            <a:ext cx="3462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0000CC"/>
                </a:solidFill>
              </a:rPr>
              <a:t>0</a:t>
            </a:r>
            <a:endParaRPr b="1" sz="1500">
              <a:solidFill>
                <a:srgbClr val="0000CC"/>
              </a:solidFill>
            </a:endParaRPr>
          </a:p>
        </p:txBody>
      </p:sp>
      <p:cxnSp>
        <p:nvCxnSpPr>
          <p:cNvPr id="597" name="Google Shape;597;g37b63e2aaf5_0_561"/>
          <p:cNvCxnSpPr/>
          <p:nvPr/>
        </p:nvCxnSpPr>
        <p:spPr>
          <a:xfrm>
            <a:off x="1445600" y="3662700"/>
            <a:ext cx="346200" cy="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100"/>
                                        <p:tgtEl>
                                          <p:spTgt spid="5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37b63e2aaf5_0_613"/>
          <p:cNvSpPr/>
          <p:nvPr/>
        </p:nvSpPr>
        <p:spPr>
          <a:xfrm>
            <a:off x="0" y="33338"/>
            <a:ext cx="9144000" cy="4906800"/>
          </a:xfrm>
          <a:prstGeom prst="roundRect">
            <a:avLst>
              <a:gd fmla="val 2852" name="adj"/>
            </a:avLst>
          </a:prstGeom>
          <a:solidFill>
            <a:srgbClr val="FFFFFF"/>
          </a:solidFill>
          <a:ln>
            <a:noFill/>
          </a:ln>
          <a:effectLst>
            <a:outerShdw blurRad="57150" rotWithShape="0" algn="bl" dist="19050">
              <a:srgbClr val="000000">
                <a:alpha val="863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603" name="Google Shape;603;g37b63e2aaf5_0_6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66626" y="76200"/>
            <a:ext cx="560349" cy="514126"/>
          </a:xfrm>
          <a:prstGeom prst="rect">
            <a:avLst/>
          </a:prstGeom>
          <a:noFill/>
          <a:ln>
            <a:noFill/>
          </a:ln>
        </p:spPr>
      </p:pic>
      <p:sp>
        <p:nvSpPr>
          <p:cNvPr id="604" name="Google Shape;604;g37b63e2aaf5_0_613"/>
          <p:cNvSpPr txBox="1"/>
          <p:nvPr/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0" i="0" lang="en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0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05" name="Google Shape;605;g37b63e2aaf5_0_613"/>
          <p:cNvGrpSpPr/>
          <p:nvPr/>
        </p:nvGrpSpPr>
        <p:grpSpPr>
          <a:xfrm>
            <a:off x="50480" y="122879"/>
            <a:ext cx="277873" cy="68400"/>
            <a:chOff x="411700" y="2416840"/>
            <a:chExt cx="277873" cy="68400"/>
          </a:xfrm>
        </p:grpSpPr>
        <p:sp>
          <p:nvSpPr>
            <p:cNvPr id="606" name="Google Shape;606;g37b63e2aaf5_0_613"/>
            <p:cNvSpPr/>
            <p:nvPr/>
          </p:nvSpPr>
          <p:spPr>
            <a:xfrm>
              <a:off x="411700" y="2416840"/>
              <a:ext cx="68400" cy="68400"/>
            </a:xfrm>
            <a:prstGeom prst="ellipse">
              <a:avLst/>
            </a:prstGeom>
            <a:solidFill>
              <a:srgbClr val="FF6B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7" name="Google Shape;607;g37b63e2aaf5_0_613"/>
            <p:cNvSpPr/>
            <p:nvPr/>
          </p:nvSpPr>
          <p:spPr>
            <a:xfrm>
              <a:off x="516436" y="2416840"/>
              <a:ext cx="68400" cy="68400"/>
            </a:xfrm>
            <a:prstGeom prst="ellipse">
              <a:avLst/>
            </a:prstGeom>
            <a:solidFill>
              <a:srgbClr val="FFC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8" name="Google Shape;608;g37b63e2aaf5_0_613"/>
            <p:cNvSpPr/>
            <p:nvPr/>
          </p:nvSpPr>
          <p:spPr>
            <a:xfrm>
              <a:off x="621173" y="2416840"/>
              <a:ext cx="68400" cy="68400"/>
            </a:xfrm>
            <a:prstGeom prst="ellipse">
              <a:avLst/>
            </a:prstGeom>
            <a:solidFill>
              <a:srgbClr val="28C8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09" name="Google Shape;609;g37b63e2aaf5_0_613"/>
          <p:cNvSpPr txBox="1"/>
          <p:nvPr/>
        </p:nvSpPr>
        <p:spPr>
          <a:xfrm>
            <a:off x="156200" y="76200"/>
            <a:ext cx="8222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" sz="30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Positive Level Triggered Timing Diagram </a:t>
            </a:r>
            <a:endParaRPr b="0" i="0" sz="30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10" name="Google Shape;610;g37b63e2aaf5_0_613"/>
          <p:cNvSpPr txBox="1"/>
          <p:nvPr/>
        </p:nvSpPr>
        <p:spPr>
          <a:xfrm>
            <a:off x="0" y="4876800"/>
            <a:ext cx="5062200" cy="3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4F4F4F"/>
                </a:solidFill>
                <a:latin typeface="Lexend Light"/>
                <a:ea typeface="Lexend Light"/>
                <a:cs typeface="Lexend Light"/>
                <a:sym typeface="Lexend Light"/>
              </a:rPr>
              <a:t>Department of Computer Science and Engineering</a:t>
            </a:r>
            <a:endParaRPr b="1" i="0" sz="900" u="none" cap="none" strike="noStrike">
              <a:solidFill>
                <a:srgbClr val="4F4F4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11" name="Google Shape;611;g37b63e2aaf5_0_613"/>
          <p:cNvSpPr txBox="1"/>
          <p:nvPr/>
        </p:nvSpPr>
        <p:spPr>
          <a:xfrm>
            <a:off x="2946600" y="4883850"/>
            <a:ext cx="32508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4F4F4F"/>
                </a:solidFill>
                <a:latin typeface="Lexend"/>
                <a:ea typeface="Lexend"/>
                <a:cs typeface="Lexend"/>
                <a:sym typeface="Lexend"/>
              </a:rPr>
              <a:t>CSE260 - Digital Logic Design</a:t>
            </a:r>
            <a:endParaRPr b="0" i="0" sz="900" u="none" cap="none" strike="noStrike">
              <a:solidFill>
                <a:srgbClr val="4F4F4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12" name="Google Shape;612;g37b63e2aaf5_0_613"/>
          <p:cNvSpPr txBox="1"/>
          <p:nvPr/>
        </p:nvSpPr>
        <p:spPr>
          <a:xfrm>
            <a:off x="6483675" y="1579375"/>
            <a:ext cx="2488200" cy="6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SR Latch Truth Table</a:t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613" name="Google Shape;613;g37b63e2aaf5_0_613"/>
          <p:cNvGraphicFramePr/>
          <p:nvPr/>
        </p:nvGraphicFramePr>
        <p:xfrm>
          <a:off x="6077200" y="21693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{6B1364BF-8A7C-42D6-8912-4537F10F1216}</a:tableStyleId>
              </a:tblPr>
              <a:tblGrid>
                <a:gridCol w="407550"/>
                <a:gridCol w="455225"/>
                <a:gridCol w="995250"/>
                <a:gridCol w="995250"/>
              </a:tblGrid>
              <a:tr h="3233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1" lang="en" sz="15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S</a:t>
                      </a:r>
                      <a:endParaRPr b="1" sz="15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1" lang="en" sz="15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R</a:t>
                      </a:r>
                      <a:endParaRPr b="1" sz="15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1" lang="en" sz="15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Q</a:t>
                      </a:r>
                      <a:endParaRPr b="1" sz="15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1" lang="en" sz="15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Q'</a:t>
                      </a:r>
                      <a:endParaRPr b="1" sz="15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</a:tr>
              <a:tr h="451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0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0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Not Used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 hMerge="1"/>
              </a:tr>
              <a:tr h="3113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0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1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1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0</a:t>
                      </a:r>
                      <a:endParaRPr sz="1400" u="none" cap="none" strike="noStrike">
                        <a:solidFill>
                          <a:srgbClr val="000000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</a:tr>
              <a:tr h="3113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1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0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0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1</a:t>
                      </a:r>
                      <a:endParaRPr sz="1400" u="none" cap="none" strike="noStrike">
                        <a:solidFill>
                          <a:srgbClr val="000000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</a:tr>
              <a:tr h="3113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1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1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Memory/No Change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 hMerge="1"/>
              </a:tr>
            </a:tbl>
          </a:graphicData>
        </a:graphic>
      </p:graphicFrame>
      <p:pic>
        <p:nvPicPr>
          <p:cNvPr id="614" name="Google Shape;614;g37b63e2aaf5_0_613" title="Screenshot 2025-08-21 010130 (2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8350" y="646900"/>
            <a:ext cx="5623476" cy="4146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15" name="Google Shape;615;g37b63e2aaf5_0_613"/>
          <p:cNvCxnSpPr/>
          <p:nvPr/>
        </p:nvCxnSpPr>
        <p:spPr>
          <a:xfrm>
            <a:off x="1099400" y="3662700"/>
            <a:ext cx="346200" cy="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6" name="Google Shape;616;g37b63e2aaf5_0_613"/>
          <p:cNvCxnSpPr/>
          <p:nvPr/>
        </p:nvCxnSpPr>
        <p:spPr>
          <a:xfrm flipH="1" rot="10800000">
            <a:off x="2294650" y="1065725"/>
            <a:ext cx="5100" cy="314100"/>
          </a:xfrm>
          <a:prstGeom prst="straightConnector1">
            <a:avLst/>
          </a:prstGeom>
          <a:noFill/>
          <a:ln cap="flat" cmpd="sng" w="28575">
            <a:solidFill>
              <a:srgbClr val="0000CC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17" name="Google Shape;617;g37b63e2aaf5_0_613"/>
          <p:cNvSpPr txBox="1"/>
          <p:nvPr/>
        </p:nvSpPr>
        <p:spPr>
          <a:xfrm>
            <a:off x="1818425" y="1311800"/>
            <a:ext cx="1146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0000CC"/>
                </a:solidFill>
              </a:rPr>
              <a:t>Positive level found</a:t>
            </a:r>
            <a:endParaRPr b="1" sz="800">
              <a:solidFill>
                <a:srgbClr val="0000CC"/>
              </a:solidFill>
            </a:endParaRPr>
          </a:p>
        </p:txBody>
      </p:sp>
      <p:sp>
        <p:nvSpPr>
          <p:cNvPr id="618" name="Google Shape;618;g37b63e2aaf5_0_613"/>
          <p:cNvSpPr txBox="1"/>
          <p:nvPr/>
        </p:nvSpPr>
        <p:spPr>
          <a:xfrm>
            <a:off x="2163300" y="1753875"/>
            <a:ext cx="3462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0000CC"/>
                </a:solidFill>
              </a:rPr>
              <a:t>0</a:t>
            </a:r>
            <a:endParaRPr b="1" sz="1500">
              <a:solidFill>
                <a:srgbClr val="0000CC"/>
              </a:solidFill>
            </a:endParaRPr>
          </a:p>
        </p:txBody>
      </p:sp>
      <p:sp>
        <p:nvSpPr>
          <p:cNvPr id="619" name="Google Shape;619;g37b63e2aaf5_0_613"/>
          <p:cNvSpPr txBox="1"/>
          <p:nvPr/>
        </p:nvSpPr>
        <p:spPr>
          <a:xfrm>
            <a:off x="2163300" y="2547800"/>
            <a:ext cx="3462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0000CC"/>
                </a:solidFill>
              </a:rPr>
              <a:t>1</a:t>
            </a:r>
            <a:endParaRPr b="1" sz="1500">
              <a:solidFill>
                <a:srgbClr val="0000CC"/>
              </a:solidFill>
            </a:endParaRPr>
          </a:p>
        </p:txBody>
      </p:sp>
      <p:sp>
        <p:nvSpPr>
          <p:cNvPr id="620" name="Google Shape;620;g37b63e2aaf5_0_613"/>
          <p:cNvSpPr/>
          <p:nvPr/>
        </p:nvSpPr>
        <p:spPr>
          <a:xfrm>
            <a:off x="6170775" y="3085175"/>
            <a:ext cx="769200" cy="307800"/>
          </a:xfrm>
          <a:prstGeom prst="rect">
            <a:avLst/>
          </a:prstGeom>
          <a:noFill/>
          <a:ln cap="flat" cmpd="sng" w="28575">
            <a:solidFill>
              <a:srgbClr val="0000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1" name="Google Shape;621;g37b63e2aaf5_0_613"/>
          <p:cNvSpPr/>
          <p:nvPr/>
        </p:nvSpPr>
        <p:spPr>
          <a:xfrm>
            <a:off x="7235625" y="3082025"/>
            <a:ext cx="426600" cy="314100"/>
          </a:xfrm>
          <a:prstGeom prst="rect">
            <a:avLst/>
          </a:prstGeom>
          <a:noFill/>
          <a:ln cap="flat" cmpd="sng" w="2857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2" name="Google Shape;622;g37b63e2aaf5_0_613"/>
          <p:cNvSpPr txBox="1"/>
          <p:nvPr/>
        </p:nvSpPr>
        <p:spPr>
          <a:xfrm>
            <a:off x="1240450" y="3891525"/>
            <a:ext cx="2022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000CC"/>
                </a:solidFill>
              </a:rPr>
              <a:t>Move </a:t>
            </a:r>
            <a:r>
              <a:rPr b="1" lang="en" sz="1100">
                <a:solidFill>
                  <a:srgbClr val="0000CC"/>
                </a:solidFill>
              </a:rPr>
              <a:t>the signal to 1 as Q=1</a:t>
            </a:r>
            <a:endParaRPr b="1" sz="1100">
              <a:solidFill>
                <a:srgbClr val="0000CC"/>
              </a:solidFill>
            </a:endParaRPr>
          </a:p>
        </p:txBody>
      </p:sp>
      <p:cxnSp>
        <p:nvCxnSpPr>
          <p:cNvPr id="623" name="Google Shape;623;g37b63e2aaf5_0_613"/>
          <p:cNvCxnSpPr/>
          <p:nvPr/>
        </p:nvCxnSpPr>
        <p:spPr>
          <a:xfrm rot="10800000">
            <a:off x="2136500" y="3401100"/>
            <a:ext cx="1200" cy="27480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4" name="Google Shape;624;g37b63e2aaf5_0_613"/>
          <p:cNvCxnSpPr/>
          <p:nvPr/>
        </p:nvCxnSpPr>
        <p:spPr>
          <a:xfrm>
            <a:off x="1445600" y="3662700"/>
            <a:ext cx="346200" cy="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5" name="Google Shape;625;g37b63e2aaf5_0_613"/>
          <p:cNvCxnSpPr/>
          <p:nvPr/>
        </p:nvCxnSpPr>
        <p:spPr>
          <a:xfrm>
            <a:off x="1791800" y="3662700"/>
            <a:ext cx="346200" cy="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6" name="Google Shape;626;g37b63e2aaf5_0_613"/>
          <p:cNvCxnSpPr/>
          <p:nvPr/>
        </p:nvCxnSpPr>
        <p:spPr>
          <a:xfrm rot="10800000">
            <a:off x="2131250" y="3415075"/>
            <a:ext cx="352500" cy="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7" name="Google Shape;627;g37b63e2aaf5_0_613"/>
          <p:cNvSpPr txBox="1"/>
          <p:nvPr/>
        </p:nvSpPr>
        <p:spPr>
          <a:xfrm>
            <a:off x="1472225" y="1785775"/>
            <a:ext cx="3462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0000CC"/>
                </a:solidFill>
              </a:rPr>
              <a:t>1</a:t>
            </a:r>
            <a:endParaRPr b="1" sz="1500">
              <a:solidFill>
                <a:srgbClr val="0000CC"/>
              </a:solidFill>
            </a:endParaRPr>
          </a:p>
        </p:txBody>
      </p:sp>
      <p:sp>
        <p:nvSpPr>
          <p:cNvPr id="628" name="Google Shape;628;g37b63e2aaf5_0_613"/>
          <p:cNvSpPr txBox="1"/>
          <p:nvPr/>
        </p:nvSpPr>
        <p:spPr>
          <a:xfrm>
            <a:off x="1472225" y="2543900"/>
            <a:ext cx="3462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0000CC"/>
                </a:solidFill>
              </a:rPr>
              <a:t>0</a:t>
            </a:r>
            <a:endParaRPr b="1" sz="1500">
              <a:solidFill>
                <a:srgbClr val="0000CC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g37b63e2aaf5_0_641"/>
          <p:cNvSpPr/>
          <p:nvPr/>
        </p:nvSpPr>
        <p:spPr>
          <a:xfrm>
            <a:off x="0" y="33338"/>
            <a:ext cx="9144000" cy="4906800"/>
          </a:xfrm>
          <a:prstGeom prst="roundRect">
            <a:avLst>
              <a:gd fmla="val 2852" name="adj"/>
            </a:avLst>
          </a:prstGeom>
          <a:solidFill>
            <a:srgbClr val="FFFFFF"/>
          </a:solidFill>
          <a:ln>
            <a:noFill/>
          </a:ln>
          <a:effectLst>
            <a:outerShdw blurRad="57150" rotWithShape="0" algn="bl" dist="19050">
              <a:srgbClr val="000000">
                <a:alpha val="863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634" name="Google Shape;634;g37b63e2aaf5_0_6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66626" y="76200"/>
            <a:ext cx="560349" cy="514126"/>
          </a:xfrm>
          <a:prstGeom prst="rect">
            <a:avLst/>
          </a:prstGeom>
          <a:noFill/>
          <a:ln>
            <a:noFill/>
          </a:ln>
        </p:spPr>
      </p:pic>
      <p:sp>
        <p:nvSpPr>
          <p:cNvPr id="635" name="Google Shape;635;g37b63e2aaf5_0_641"/>
          <p:cNvSpPr txBox="1"/>
          <p:nvPr/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0" i="0" lang="en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0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36" name="Google Shape;636;g37b63e2aaf5_0_641"/>
          <p:cNvGrpSpPr/>
          <p:nvPr/>
        </p:nvGrpSpPr>
        <p:grpSpPr>
          <a:xfrm>
            <a:off x="50480" y="122879"/>
            <a:ext cx="277873" cy="68400"/>
            <a:chOff x="411700" y="2416840"/>
            <a:chExt cx="277873" cy="68400"/>
          </a:xfrm>
        </p:grpSpPr>
        <p:sp>
          <p:nvSpPr>
            <p:cNvPr id="637" name="Google Shape;637;g37b63e2aaf5_0_641"/>
            <p:cNvSpPr/>
            <p:nvPr/>
          </p:nvSpPr>
          <p:spPr>
            <a:xfrm>
              <a:off x="411700" y="2416840"/>
              <a:ext cx="68400" cy="68400"/>
            </a:xfrm>
            <a:prstGeom prst="ellipse">
              <a:avLst/>
            </a:prstGeom>
            <a:solidFill>
              <a:srgbClr val="FF6B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8" name="Google Shape;638;g37b63e2aaf5_0_641"/>
            <p:cNvSpPr/>
            <p:nvPr/>
          </p:nvSpPr>
          <p:spPr>
            <a:xfrm>
              <a:off x="516436" y="2416840"/>
              <a:ext cx="68400" cy="68400"/>
            </a:xfrm>
            <a:prstGeom prst="ellipse">
              <a:avLst/>
            </a:prstGeom>
            <a:solidFill>
              <a:srgbClr val="FFC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9" name="Google Shape;639;g37b63e2aaf5_0_641"/>
            <p:cNvSpPr/>
            <p:nvPr/>
          </p:nvSpPr>
          <p:spPr>
            <a:xfrm>
              <a:off x="621173" y="2416840"/>
              <a:ext cx="68400" cy="68400"/>
            </a:xfrm>
            <a:prstGeom prst="ellipse">
              <a:avLst/>
            </a:prstGeom>
            <a:solidFill>
              <a:srgbClr val="28C8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40" name="Google Shape;640;g37b63e2aaf5_0_641"/>
          <p:cNvSpPr txBox="1"/>
          <p:nvPr/>
        </p:nvSpPr>
        <p:spPr>
          <a:xfrm>
            <a:off x="156200" y="76200"/>
            <a:ext cx="8222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" sz="30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Positive Level Triggered Timing Diagram </a:t>
            </a:r>
            <a:endParaRPr b="0" i="0" sz="30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41" name="Google Shape;641;g37b63e2aaf5_0_641"/>
          <p:cNvSpPr txBox="1"/>
          <p:nvPr/>
        </p:nvSpPr>
        <p:spPr>
          <a:xfrm>
            <a:off x="0" y="4876800"/>
            <a:ext cx="5062200" cy="3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4F4F4F"/>
                </a:solidFill>
                <a:latin typeface="Lexend Light"/>
                <a:ea typeface="Lexend Light"/>
                <a:cs typeface="Lexend Light"/>
                <a:sym typeface="Lexend Light"/>
              </a:rPr>
              <a:t>Department of Computer Science and Engineering</a:t>
            </a:r>
            <a:endParaRPr b="1" i="0" sz="900" u="none" cap="none" strike="noStrike">
              <a:solidFill>
                <a:srgbClr val="4F4F4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42" name="Google Shape;642;g37b63e2aaf5_0_641"/>
          <p:cNvSpPr txBox="1"/>
          <p:nvPr/>
        </p:nvSpPr>
        <p:spPr>
          <a:xfrm>
            <a:off x="2946600" y="4883850"/>
            <a:ext cx="32508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4F4F4F"/>
                </a:solidFill>
                <a:latin typeface="Lexend"/>
                <a:ea typeface="Lexend"/>
                <a:cs typeface="Lexend"/>
                <a:sym typeface="Lexend"/>
              </a:rPr>
              <a:t>CSE260 - Digital Logic Design</a:t>
            </a:r>
            <a:endParaRPr b="0" i="0" sz="900" u="none" cap="none" strike="noStrike">
              <a:solidFill>
                <a:srgbClr val="4F4F4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43" name="Google Shape;643;g37b63e2aaf5_0_641"/>
          <p:cNvSpPr txBox="1"/>
          <p:nvPr/>
        </p:nvSpPr>
        <p:spPr>
          <a:xfrm>
            <a:off x="6483675" y="1579375"/>
            <a:ext cx="2488200" cy="6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SR Latch Truth Table</a:t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644" name="Google Shape;644;g37b63e2aaf5_0_641"/>
          <p:cNvGraphicFramePr/>
          <p:nvPr/>
        </p:nvGraphicFramePr>
        <p:xfrm>
          <a:off x="6077200" y="21693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{6B1364BF-8A7C-42D6-8912-4537F10F1216}</a:tableStyleId>
              </a:tblPr>
              <a:tblGrid>
                <a:gridCol w="407550"/>
                <a:gridCol w="455225"/>
                <a:gridCol w="995250"/>
                <a:gridCol w="995250"/>
              </a:tblGrid>
              <a:tr h="3233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1" lang="en" sz="15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S</a:t>
                      </a:r>
                      <a:endParaRPr b="1" sz="15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1" lang="en" sz="15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R</a:t>
                      </a:r>
                      <a:endParaRPr b="1" sz="15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1" lang="en" sz="15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Q</a:t>
                      </a:r>
                      <a:endParaRPr b="1" sz="15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1" lang="en" sz="15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Q'</a:t>
                      </a:r>
                      <a:endParaRPr b="1" sz="15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</a:tr>
              <a:tr h="451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0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0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Not Used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 hMerge="1"/>
              </a:tr>
              <a:tr h="3113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0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1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1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0</a:t>
                      </a:r>
                      <a:endParaRPr sz="1400" u="none" cap="none" strike="noStrike">
                        <a:solidFill>
                          <a:srgbClr val="000000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</a:tr>
              <a:tr h="3113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1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0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0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1</a:t>
                      </a:r>
                      <a:endParaRPr sz="1400" u="none" cap="none" strike="noStrike">
                        <a:solidFill>
                          <a:srgbClr val="000000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</a:tr>
              <a:tr h="3113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1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1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Memory/No Change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 hMerge="1"/>
              </a:tr>
            </a:tbl>
          </a:graphicData>
        </a:graphic>
      </p:graphicFrame>
      <p:pic>
        <p:nvPicPr>
          <p:cNvPr id="645" name="Google Shape;645;g37b63e2aaf5_0_641" title="Screenshot 2025-08-21 010130 (2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8350" y="646900"/>
            <a:ext cx="5623476" cy="4146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46" name="Google Shape;646;g37b63e2aaf5_0_641"/>
          <p:cNvCxnSpPr/>
          <p:nvPr/>
        </p:nvCxnSpPr>
        <p:spPr>
          <a:xfrm>
            <a:off x="1099400" y="3662700"/>
            <a:ext cx="346200" cy="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47" name="Google Shape;647;g37b63e2aaf5_0_641"/>
          <p:cNvCxnSpPr/>
          <p:nvPr/>
        </p:nvCxnSpPr>
        <p:spPr>
          <a:xfrm flipH="1" rot="10800000">
            <a:off x="2660775" y="1337450"/>
            <a:ext cx="5100" cy="314100"/>
          </a:xfrm>
          <a:prstGeom prst="straightConnector1">
            <a:avLst/>
          </a:prstGeom>
          <a:noFill/>
          <a:ln cap="flat" cmpd="sng" w="28575">
            <a:solidFill>
              <a:srgbClr val="0000CC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48" name="Google Shape;648;g37b63e2aaf5_0_641"/>
          <p:cNvSpPr txBox="1"/>
          <p:nvPr/>
        </p:nvSpPr>
        <p:spPr>
          <a:xfrm>
            <a:off x="2184550" y="1583525"/>
            <a:ext cx="1312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0000CC"/>
                </a:solidFill>
              </a:rPr>
              <a:t>Negative </a:t>
            </a:r>
            <a:r>
              <a:rPr b="1" lang="en" sz="800">
                <a:solidFill>
                  <a:srgbClr val="0000CC"/>
                </a:solidFill>
              </a:rPr>
              <a:t>level found</a:t>
            </a:r>
            <a:endParaRPr b="1" sz="800">
              <a:solidFill>
                <a:srgbClr val="0000CC"/>
              </a:solidFill>
            </a:endParaRPr>
          </a:p>
        </p:txBody>
      </p:sp>
      <p:sp>
        <p:nvSpPr>
          <p:cNvPr id="649" name="Google Shape;649;g37b63e2aaf5_0_641"/>
          <p:cNvSpPr txBox="1"/>
          <p:nvPr/>
        </p:nvSpPr>
        <p:spPr>
          <a:xfrm>
            <a:off x="1240450" y="3891525"/>
            <a:ext cx="33459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000CC"/>
                </a:solidFill>
              </a:rPr>
              <a:t>No need to check input signal values [S and R]</a:t>
            </a:r>
            <a:br>
              <a:rPr b="1" lang="en" sz="1100">
                <a:solidFill>
                  <a:srgbClr val="0000CC"/>
                </a:solidFill>
              </a:rPr>
            </a:br>
            <a:r>
              <a:rPr b="1" lang="en" sz="1100">
                <a:solidFill>
                  <a:srgbClr val="0000CC"/>
                </a:solidFill>
              </a:rPr>
              <a:t>Keep the signal to 1 as the previous step</a:t>
            </a:r>
            <a:endParaRPr b="1" sz="1100">
              <a:solidFill>
                <a:srgbClr val="0000C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0000CC"/>
              </a:solidFill>
            </a:endParaRPr>
          </a:p>
        </p:txBody>
      </p:sp>
      <p:cxnSp>
        <p:nvCxnSpPr>
          <p:cNvPr id="650" name="Google Shape;650;g37b63e2aaf5_0_641"/>
          <p:cNvCxnSpPr/>
          <p:nvPr/>
        </p:nvCxnSpPr>
        <p:spPr>
          <a:xfrm rot="10800000">
            <a:off x="2136500" y="3401100"/>
            <a:ext cx="1200" cy="27480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1" name="Google Shape;651;g37b63e2aaf5_0_641"/>
          <p:cNvCxnSpPr/>
          <p:nvPr/>
        </p:nvCxnSpPr>
        <p:spPr>
          <a:xfrm>
            <a:off x="1445600" y="3662700"/>
            <a:ext cx="346200" cy="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2" name="Google Shape;652;g37b63e2aaf5_0_641"/>
          <p:cNvCxnSpPr/>
          <p:nvPr/>
        </p:nvCxnSpPr>
        <p:spPr>
          <a:xfrm>
            <a:off x="1791800" y="3662700"/>
            <a:ext cx="346200" cy="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3" name="Google Shape;653;g37b63e2aaf5_0_641"/>
          <p:cNvCxnSpPr/>
          <p:nvPr/>
        </p:nvCxnSpPr>
        <p:spPr>
          <a:xfrm rot="10800000">
            <a:off x="2131250" y="3415075"/>
            <a:ext cx="352500" cy="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4" name="Google Shape;654;g37b63e2aaf5_0_641"/>
          <p:cNvCxnSpPr/>
          <p:nvPr/>
        </p:nvCxnSpPr>
        <p:spPr>
          <a:xfrm rot="10800000">
            <a:off x="2483750" y="3415075"/>
            <a:ext cx="352500" cy="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4100"/>
                                        <p:tgtEl>
                                          <p:spTgt spid="6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6e53946d27_0_0"/>
          <p:cNvSpPr/>
          <p:nvPr/>
        </p:nvSpPr>
        <p:spPr>
          <a:xfrm>
            <a:off x="0" y="33338"/>
            <a:ext cx="9144000" cy="4906800"/>
          </a:xfrm>
          <a:prstGeom prst="roundRect">
            <a:avLst>
              <a:gd fmla="val 2852" name="adj"/>
            </a:avLst>
          </a:prstGeom>
          <a:solidFill>
            <a:srgbClr val="FFFFFF"/>
          </a:solidFill>
          <a:ln>
            <a:noFill/>
          </a:ln>
          <a:effectLst>
            <a:outerShdw blurRad="57150" rotWithShape="0" algn="bl" dist="19050">
              <a:srgbClr val="000000">
                <a:alpha val="8627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100" name="Google Shape;100;g36e53946d27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07451" y="76200"/>
            <a:ext cx="560349" cy="514126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g36e53946d27_0_0"/>
          <p:cNvSpPr txBox="1"/>
          <p:nvPr/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0" i="0" lang="en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0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2" name="Google Shape;102;g36e53946d27_0_0"/>
          <p:cNvGrpSpPr/>
          <p:nvPr/>
        </p:nvGrpSpPr>
        <p:grpSpPr>
          <a:xfrm>
            <a:off x="50480" y="122879"/>
            <a:ext cx="277873" cy="68400"/>
            <a:chOff x="411700" y="2416840"/>
            <a:chExt cx="277873" cy="68400"/>
          </a:xfrm>
        </p:grpSpPr>
        <p:sp>
          <p:nvSpPr>
            <p:cNvPr id="103" name="Google Shape;103;g36e53946d27_0_0"/>
            <p:cNvSpPr/>
            <p:nvPr/>
          </p:nvSpPr>
          <p:spPr>
            <a:xfrm>
              <a:off x="411700" y="2416840"/>
              <a:ext cx="68400" cy="68400"/>
            </a:xfrm>
            <a:prstGeom prst="ellipse">
              <a:avLst/>
            </a:prstGeom>
            <a:solidFill>
              <a:srgbClr val="FF6B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04;g36e53946d27_0_0"/>
            <p:cNvSpPr/>
            <p:nvPr/>
          </p:nvSpPr>
          <p:spPr>
            <a:xfrm>
              <a:off x="516436" y="2416840"/>
              <a:ext cx="68400" cy="68400"/>
            </a:xfrm>
            <a:prstGeom prst="ellipse">
              <a:avLst/>
            </a:prstGeom>
            <a:solidFill>
              <a:srgbClr val="FFC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05;g36e53946d27_0_0"/>
            <p:cNvSpPr/>
            <p:nvPr/>
          </p:nvSpPr>
          <p:spPr>
            <a:xfrm>
              <a:off x="621173" y="2416840"/>
              <a:ext cx="68400" cy="68400"/>
            </a:xfrm>
            <a:prstGeom prst="ellipse">
              <a:avLst/>
            </a:prstGeom>
            <a:solidFill>
              <a:srgbClr val="28C8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6" name="Google Shape;106;g36e53946d27_0_0"/>
          <p:cNvSpPr txBox="1"/>
          <p:nvPr/>
        </p:nvSpPr>
        <p:spPr>
          <a:xfrm>
            <a:off x="561850" y="0"/>
            <a:ext cx="90459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29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Combinational Circuit vs. Sequential Circuit</a:t>
            </a:r>
            <a:endParaRPr b="0" i="0" sz="29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07" name="Google Shape;107;g36e53946d27_0_0"/>
          <p:cNvSpPr txBox="1"/>
          <p:nvPr/>
        </p:nvSpPr>
        <p:spPr>
          <a:xfrm>
            <a:off x="0" y="4876800"/>
            <a:ext cx="5062200" cy="3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4F4F4F"/>
                </a:solidFill>
                <a:latin typeface="Lexend Light"/>
                <a:ea typeface="Lexend Light"/>
                <a:cs typeface="Lexend Light"/>
                <a:sym typeface="Lexend Light"/>
              </a:rPr>
              <a:t>Department of Computer Science and Engineering</a:t>
            </a:r>
            <a:endParaRPr b="1" i="0" sz="900" u="none" cap="none" strike="noStrike">
              <a:solidFill>
                <a:srgbClr val="4F4F4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08" name="Google Shape;108;g36e53946d27_0_0"/>
          <p:cNvSpPr txBox="1"/>
          <p:nvPr/>
        </p:nvSpPr>
        <p:spPr>
          <a:xfrm>
            <a:off x="2946600" y="4883850"/>
            <a:ext cx="32508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4F4F4F"/>
                </a:solidFill>
                <a:latin typeface="Lexend"/>
                <a:ea typeface="Lexend"/>
                <a:cs typeface="Lexend"/>
                <a:sym typeface="Lexend"/>
              </a:rPr>
              <a:t>CSE260 - Digital Logic Design</a:t>
            </a:r>
            <a:endParaRPr b="0" i="0" sz="900" u="none" cap="none" strike="noStrike">
              <a:solidFill>
                <a:srgbClr val="4F4F4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09" name="Google Shape;109;g36e53946d27_0_0"/>
          <p:cNvSpPr/>
          <p:nvPr/>
        </p:nvSpPr>
        <p:spPr>
          <a:xfrm>
            <a:off x="142875" y="782050"/>
            <a:ext cx="4308900" cy="4101900"/>
          </a:xfrm>
          <a:prstGeom prst="roundRect">
            <a:avLst>
              <a:gd fmla="val 2991" name="adj"/>
            </a:avLst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Combinational </a:t>
            </a:r>
            <a:endParaRPr b="0" i="0" sz="18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048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exend"/>
              <a:buChar char="•"/>
            </a:pPr>
            <a:r>
              <a:rPr b="0" i="0" lang="en" sz="18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A combinational circuit consists of logic gates whose </a:t>
            </a:r>
            <a:r>
              <a:rPr b="0" i="0" lang="en" sz="1800" u="none" cap="none" strike="noStrike">
                <a:solidFill>
                  <a:srgbClr val="FF0000"/>
                </a:solidFill>
                <a:latin typeface="Lexend"/>
                <a:ea typeface="Lexend"/>
                <a:cs typeface="Lexend"/>
                <a:sym typeface="Lexend"/>
              </a:rPr>
              <a:t>outputs</a:t>
            </a:r>
            <a:r>
              <a:rPr b="0" i="0" lang="en" sz="18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 at any time </a:t>
            </a:r>
            <a:r>
              <a:rPr b="0" i="0" lang="en" sz="1800" u="none" cap="none" strike="noStrike">
                <a:solidFill>
                  <a:srgbClr val="FF0000"/>
                </a:solidFill>
                <a:latin typeface="Lexend"/>
                <a:ea typeface="Lexend"/>
                <a:cs typeface="Lexend"/>
                <a:sym typeface="Lexend"/>
              </a:rPr>
              <a:t>are determined directly from the present combination of inputs</a:t>
            </a:r>
            <a:r>
              <a:rPr b="0" i="0" lang="en" sz="18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 without regard to previous inputs.</a:t>
            </a:r>
            <a:endParaRPr b="1" i="0" sz="18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048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exend"/>
              <a:buChar char="•"/>
            </a:pPr>
            <a:r>
              <a:rPr b="0" i="0" lang="en" sz="18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A combinational circuit </a:t>
            </a:r>
            <a:r>
              <a:rPr b="0" i="0" lang="en" sz="1800" u="none" cap="none" strike="noStrike">
                <a:solidFill>
                  <a:srgbClr val="FF0000"/>
                </a:solidFill>
                <a:latin typeface="Lexend"/>
                <a:ea typeface="Lexend"/>
                <a:cs typeface="Lexend"/>
                <a:sym typeface="Lexend"/>
              </a:rPr>
              <a:t>performs </a:t>
            </a:r>
            <a:r>
              <a:rPr b="0" i="0" lang="en" sz="18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a specific information-</a:t>
            </a:r>
            <a:r>
              <a:rPr b="0" i="0" lang="en" sz="1800" u="none" cap="none" strike="noStrike">
                <a:solidFill>
                  <a:srgbClr val="FF0000"/>
                </a:solidFill>
                <a:latin typeface="Lexend"/>
                <a:ea typeface="Lexend"/>
                <a:cs typeface="Lexend"/>
                <a:sym typeface="Lexend"/>
              </a:rPr>
              <a:t>processing</a:t>
            </a:r>
            <a:r>
              <a:rPr b="0" i="0" lang="en" sz="18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 operation fully </a:t>
            </a:r>
            <a:r>
              <a:rPr b="0" i="0" lang="en" sz="1800" u="none" cap="none" strike="noStrike">
                <a:solidFill>
                  <a:srgbClr val="FF0000"/>
                </a:solidFill>
                <a:latin typeface="Lexend"/>
                <a:ea typeface="Lexend"/>
                <a:cs typeface="Lexend"/>
                <a:sym typeface="Lexend"/>
              </a:rPr>
              <a:t>specified</a:t>
            </a:r>
            <a:r>
              <a:rPr b="0" i="0" lang="en" sz="18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 logically </a:t>
            </a:r>
            <a:r>
              <a:rPr b="0" i="0" lang="en" sz="1800" u="none" cap="none" strike="noStrike">
                <a:solidFill>
                  <a:srgbClr val="FF0000"/>
                </a:solidFill>
                <a:latin typeface="Lexend"/>
                <a:ea typeface="Lexend"/>
                <a:cs typeface="Lexend"/>
                <a:sym typeface="Lexend"/>
              </a:rPr>
              <a:t>by</a:t>
            </a:r>
            <a:r>
              <a:rPr b="0" i="0" lang="en" sz="18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 a set </a:t>
            </a:r>
            <a:r>
              <a:rPr b="0" i="0" lang="en" sz="1800" u="none" cap="none" strike="noStrike">
                <a:solidFill>
                  <a:srgbClr val="FF0000"/>
                </a:solidFill>
                <a:latin typeface="Lexend"/>
                <a:ea typeface="Lexend"/>
                <a:cs typeface="Lexend"/>
                <a:sym typeface="Lexend"/>
              </a:rPr>
              <a:t>of Boolean functions</a:t>
            </a:r>
            <a:r>
              <a:rPr b="0" i="0" lang="en" sz="18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. </a:t>
            </a:r>
            <a:endParaRPr b="0" i="0" sz="800" u="none" cap="none" strike="noStrike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10" name="Google Shape;110;g36e53946d27_0_0"/>
          <p:cNvSpPr/>
          <p:nvPr/>
        </p:nvSpPr>
        <p:spPr>
          <a:xfrm>
            <a:off x="4699825" y="782050"/>
            <a:ext cx="4130400" cy="4101900"/>
          </a:xfrm>
          <a:prstGeom prst="roundRect">
            <a:avLst>
              <a:gd fmla="val 2991" name="adj"/>
            </a:avLst>
          </a:prstGeom>
          <a:solidFill>
            <a:srgbClr val="DCDFFE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Sequential</a:t>
            </a:r>
            <a:endParaRPr b="0" i="0" sz="18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exend"/>
              <a:buChar char="•"/>
            </a:pPr>
            <a:r>
              <a:rPr b="0" i="0" lang="en" sz="18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Sequential circuits employ memory elements in addition to logic gates. </a:t>
            </a:r>
            <a:r>
              <a:rPr b="0" i="0" lang="en" sz="1800" u="none" cap="none" strike="noStrike">
                <a:solidFill>
                  <a:srgbClr val="FF0000"/>
                </a:solidFill>
                <a:latin typeface="Lexend"/>
                <a:ea typeface="Lexend"/>
                <a:cs typeface="Lexend"/>
                <a:sym typeface="Lexend"/>
              </a:rPr>
              <a:t>Their outputs are a function of the inputs and the state of memory elements</a:t>
            </a:r>
            <a:endParaRPr b="0" i="0" sz="18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exend"/>
              <a:buChar char="•"/>
            </a:pPr>
            <a:r>
              <a:rPr b="0" i="0" lang="en" sz="18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The state of memory elements, in turn, is a function of previous inputs. As a consequence, the </a:t>
            </a:r>
            <a:r>
              <a:rPr b="0" i="0" lang="en" sz="1800" u="none" cap="none" strike="noStrike">
                <a:solidFill>
                  <a:srgbClr val="FF0000"/>
                </a:solidFill>
                <a:latin typeface="Lexend"/>
                <a:ea typeface="Lexend"/>
                <a:cs typeface="Lexend"/>
                <a:sym typeface="Lexend"/>
              </a:rPr>
              <a:t>outputs</a:t>
            </a:r>
            <a:r>
              <a:rPr b="0" i="0" lang="en" sz="18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 of a sequential circuit </a:t>
            </a:r>
            <a:r>
              <a:rPr b="0" i="0" lang="en" sz="1800" u="none" cap="none" strike="noStrike">
                <a:solidFill>
                  <a:srgbClr val="FF0000"/>
                </a:solidFill>
                <a:latin typeface="Lexend"/>
                <a:ea typeface="Lexend"/>
                <a:cs typeface="Lexend"/>
                <a:sym typeface="Lexend"/>
              </a:rPr>
              <a:t>depend not only on present inputs, but also on past inputs. </a:t>
            </a:r>
            <a:endParaRPr b="0" i="0" sz="18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37b63e2aaf5_0_672"/>
          <p:cNvSpPr/>
          <p:nvPr/>
        </p:nvSpPr>
        <p:spPr>
          <a:xfrm>
            <a:off x="0" y="33338"/>
            <a:ext cx="9144000" cy="4906800"/>
          </a:xfrm>
          <a:prstGeom prst="roundRect">
            <a:avLst>
              <a:gd fmla="val 2852" name="adj"/>
            </a:avLst>
          </a:prstGeom>
          <a:solidFill>
            <a:srgbClr val="FFFFFF"/>
          </a:solidFill>
          <a:ln>
            <a:noFill/>
          </a:ln>
          <a:effectLst>
            <a:outerShdw blurRad="57150" rotWithShape="0" algn="bl" dist="19050">
              <a:srgbClr val="000000">
                <a:alpha val="863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660" name="Google Shape;660;g37b63e2aaf5_0_6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66626" y="76200"/>
            <a:ext cx="560349" cy="514126"/>
          </a:xfrm>
          <a:prstGeom prst="rect">
            <a:avLst/>
          </a:prstGeom>
          <a:noFill/>
          <a:ln>
            <a:noFill/>
          </a:ln>
        </p:spPr>
      </p:pic>
      <p:sp>
        <p:nvSpPr>
          <p:cNvPr id="661" name="Google Shape;661;g37b63e2aaf5_0_672"/>
          <p:cNvSpPr txBox="1"/>
          <p:nvPr/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0" i="0" lang="en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0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62" name="Google Shape;662;g37b63e2aaf5_0_672"/>
          <p:cNvGrpSpPr/>
          <p:nvPr/>
        </p:nvGrpSpPr>
        <p:grpSpPr>
          <a:xfrm>
            <a:off x="50480" y="122879"/>
            <a:ext cx="277873" cy="68400"/>
            <a:chOff x="411700" y="2416840"/>
            <a:chExt cx="277873" cy="68400"/>
          </a:xfrm>
        </p:grpSpPr>
        <p:sp>
          <p:nvSpPr>
            <p:cNvPr id="663" name="Google Shape;663;g37b63e2aaf5_0_672"/>
            <p:cNvSpPr/>
            <p:nvPr/>
          </p:nvSpPr>
          <p:spPr>
            <a:xfrm>
              <a:off x="411700" y="2416840"/>
              <a:ext cx="68400" cy="68400"/>
            </a:xfrm>
            <a:prstGeom prst="ellipse">
              <a:avLst/>
            </a:prstGeom>
            <a:solidFill>
              <a:srgbClr val="FF6B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4" name="Google Shape;664;g37b63e2aaf5_0_672"/>
            <p:cNvSpPr/>
            <p:nvPr/>
          </p:nvSpPr>
          <p:spPr>
            <a:xfrm>
              <a:off x="516436" y="2416840"/>
              <a:ext cx="68400" cy="68400"/>
            </a:xfrm>
            <a:prstGeom prst="ellipse">
              <a:avLst/>
            </a:prstGeom>
            <a:solidFill>
              <a:srgbClr val="FFC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5" name="Google Shape;665;g37b63e2aaf5_0_672"/>
            <p:cNvSpPr/>
            <p:nvPr/>
          </p:nvSpPr>
          <p:spPr>
            <a:xfrm>
              <a:off x="621173" y="2416840"/>
              <a:ext cx="68400" cy="68400"/>
            </a:xfrm>
            <a:prstGeom prst="ellipse">
              <a:avLst/>
            </a:prstGeom>
            <a:solidFill>
              <a:srgbClr val="28C8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66" name="Google Shape;666;g37b63e2aaf5_0_672"/>
          <p:cNvSpPr txBox="1"/>
          <p:nvPr/>
        </p:nvSpPr>
        <p:spPr>
          <a:xfrm>
            <a:off x="156200" y="76200"/>
            <a:ext cx="8222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" sz="30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Positive Level Triggered Timing Diagram </a:t>
            </a:r>
            <a:endParaRPr b="0" i="0" sz="30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67" name="Google Shape;667;g37b63e2aaf5_0_672"/>
          <p:cNvSpPr txBox="1"/>
          <p:nvPr/>
        </p:nvSpPr>
        <p:spPr>
          <a:xfrm>
            <a:off x="0" y="4876800"/>
            <a:ext cx="5062200" cy="3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4F4F4F"/>
                </a:solidFill>
                <a:latin typeface="Lexend Light"/>
                <a:ea typeface="Lexend Light"/>
                <a:cs typeface="Lexend Light"/>
                <a:sym typeface="Lexend Light"/>
              </a:rPr>
              <a:t>Department of Computer Science and Engineering</a:t>
            </a:r>
            <a:endParaRPr b="1" i="0" sz="900" u="none" cap="none" strike="noStrike">
              <a:solidFill>
                <a:srgbClr val="4F4F4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68" name="Google Shape;668;g37b63e2aaf5_0_672"/>
          <p:cNvSpPr txBox="1"/>
          <p:nvPr/>
        </p:nvSpPr>
        <p:spPr>
          <a:xfrm>
            <a:off x="2946600" y="4883850"/>
            <a:ext cx="32508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4F4F4F"/>
                </a:solidFill>
                <a:latin typeface="Lexend"/>
                <a:ea typeface="Lexend"/>
                <a:cs typeface="Lexend"/>
                <a:sym typeface="Lexend"/>
              </a:rPr>
              <a:t>CSE260 - Digital Logic Design</a:t>
            </a:r>
            <a:endParaRPr b="0" i="0" sz="900" u="none" cap="none" strike="noStrike">
              <a:solidFill>
                <a:srgbClr val="4F4F4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69" name="Google Shape;669;g37b63e2aaf5_0_672"/>
          <p:cNvSpPr txBox="1"/>
          <p:nvPr/>
        </p:nvSpPr>
        <p:spPr>
          <a:xfrm>
            <a:off x="6483675" y="1579375"/>
            <a:ext cx="2488200" cy="6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SR Latch Truth Table</a:t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670" name="Google Shape;670;g37b63e2aaf5_0_672"/>
          <p:cNvGraphicFramePr/>
          <p:nvPr/>
        </p:nvGraphicFramePr>
        <p:xfrm>
          <a:off x="6077200" y="21693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{6B1364BF-8A7C-42D6-8912-4537F10F1216}</a:tableStyleId>
              </a:tblPr>
              <a:tblGrid>
                <a:gridCol w="407550"/>
                <a:gridCol w="455225"/>
                <a:gridCol w="995250"/>
                <a:gridCol w="995250"/>
              </a:tblGrid>
              <a:tr h="3233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1" lang="en" sz="15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S</a:t>
                      </a:r>
                      <a:endParaRPr b="1" sz="15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1" lang="en" sz="15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R</a:t>
                      </a:r>
                      <a:endParaRPr b="1" sz="15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1" lang="en" sz="15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Q</a:t>
                      </a:r>
                      <a:endParaRPr b="1" sz="15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1" lang="en" sz="15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Q'</a:t>
                      </a:r>
                      <a:endParaRPr b="1" sz="15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</a:tr>
              <a:tr h="451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0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0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Not Used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 hMerge="1"/>
              </a:tr>
              <a:tr h="3113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0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1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1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0</a:t>
                      </a:r>
                      <a:endParaRPr sz="1400" u="none" cap="none" strike="noStrike">
                        <a:solidFill>
                          <a:srgbClr val="000000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</a:tr>
              <a:tr h="3113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1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0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0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1</a:t>
                      </a:r>
                      <a:endParaRPr sz="1400" u="none" cap="none" strike="noStrike">
                        <a:solidFill>
                          <a:srgbClr val="000000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</a:tr>
              <a:tr h="3113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1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1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Memory/No Change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 hMerge="1"/>
              </a:tr>
            </a:tbl>
          </a:graphicData>
        </a:graphic>
      </p:graphicFrame>
      <p:pic>
        <p:nvPicPr>
          <p:cNvPr id="671" name="Google Shape;671;g37b63e2aaf5_0_672" title="Screenshot 2025-08-21 010130 (2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8350" y="646900"/>
            <a:ext cx="5623476" cy="4146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72" name="Google Shape;672;g37b63e2aaf5_0_672"/>
          <p:cNvCxnSpPr/>
          <p:nvPr/>
        </p:nvCxnSpPr>
        <p:spPr>
          <a:xfrm>
            <a:off x="1099400" y="3662700"/>
            <a:ext cx="346200" cy="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3" name="Google Shape;673;g37b63e2aaf5_0_672"/>
          <p:cNvSpPr txBox="1"/>
          <p:nvPr/>
        </p:nvSpPr>
        <p:spPr>
          <a:xfrm>
            <a:off x="1240450" y="3891525"/>
            <a:ext cx="3345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000CC"/>
                </a:solidFill>
              </a:rPr>
              <a:t>Continue like this…</a:t>
            </a:r>
            <a:endParaRPr b="1" sz="1100">
              <a:solidFill>
                <a:srgbClr val="0000CC"/>
              </a:solidFill>
            </a:endParaRPr>
          </a:p>
        </p:txBody>
      </p:sp>
      <p:cxnSp>
        <p:nvCxnSpPr>
          <p:cNvPr id="674" name="Google Shape;674;g37b63e2aaf5_0_672"/>
          <p:cNvCxnSpPr/>
          <p:nvPr/>
        </p:nvCxnSpPr>
        <p:spPr>
          <a:xfrm rot="10800000">
            <a:off x="2136500" y="3401100"/>
            <a:ext cx="1200" cy="27480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5" name="Google Shape;675;g37b63e2aaf5_0_672"/>
          <p:cNvCxnSpPr/>
          <p:nvPr/>
        </p:nvCxnSpPr>
        <p:spPr>
          <a:xfrm>
            <a:off x="1445600" y="3662700"/>
            <a:ext cx="346200" cy="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6" name="Google Shape;676;g37b63e2aaf5_0_672"/>
          <p:cNvCxnSpPr/>
          <p:nvPr/>
        </p:nvCxnSpPr>
        <p:spPr>
          <a:xfrm>
            <a:off x="1791800" y="3662700"/>
            <a:ext cx="346200" cy="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7" name="Google Shape;677;g37b63e2aaf5_0_672"/>
          <p:cNvCxnSpPr/>
          <p:nvPr/>
        </p:nvCxnSpPr>
        <p:spPr>
          <a:xfrm rot="10800000">
            <a:off x="2131250" y="3415075"/>
            <a:ext cx="352500" cy="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8" name="Google Shape;678;g37b63e2aaf5_0_672"/>
          <p:cNvCxnSpPr/>
          <p:nvPr/>
        </p:nvCxnSpPr>
        <p:spPr>
          <a:xfrm rot="10800000">
            <a:off x="2483750" y="3415075"/>
            <a:ext cx="352500" cy="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9" name="Google Shape;679;g37b63e2aaf5_0_672"/>
          <p:cNvCxnSpPr/>
          <p:nvPr/>
        </p:nvCxnSpPr>
        <p:spPr>
          <a:xfrm rot="10800000">
            <a:off x="2828650" y="3414900"/>
            <a:ext cx="352500" cy="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80" name="Google Shape;680;g37b63e2aaf5_0_672"/>
          <p:cNvCxnSpPr/>
          <p:nvPr/>
        </p:nvCxnSpPr>
        <p:spPr>
          <a:xfrm rot="10800000">
            <a:off x="3162400" y="3413950"/>
            <a:ext cx="352500" cy="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81" name="Google Shape;681;g37b63e2aaf5_0_672"/>
          <p:cNvCxnSpPr/>
          <p:nvPr/>
        </p:nvCxnSpPr>
        <p:spPr>
          <a:xfrm rot="10800000">
            <a:off x="3512175" y="3401875"/>
            <a:ext cx="1500" cy="27120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82" name="Google Shape;682;g37b63e2aaf5_0_672"/>
          <p:cNvCxnSpPr/>
          <p:nvPr/>
        </p:nvCxnSpPr>
        <p:spPr>
          <a:xfrm flipH="1">
            <a:off x="3501525" y="3662400"/>
            <a:ext cx="364200" cy="60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83" name="Google Shape;683;g37b63e2aaf5_0_672"/>
          <p:cNvCxnSpPr/>
          <p:nvPr/>
        </p:nvCxnSpPr>
        <p:spPr>
          <a:xfrm flipH="1">
            <a:off x="3844425" y="3662400"/>
            <a:ext cx="364200" cy="60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84" name="Google Shape;684;g37b63e2aaf5_0_672"/>
          <p:cNvCxnSpPr/>
          <p:nvPr/>
        </p:nvCxnSpPr>
        <p:spPr>
          <a:xfrm flipH="1">
            <a:off x="4193425" y="3662400"/>
            <a:ext cx="364200" cy="60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85" name="Google Shape;685;g37b63e2aaf5_0_672"/>
          <p:cNvCxnSpPr/>
          <p:nvPr/>
        </p:nvCxnSpPr>
        <p:spPr>
          <a:xfrm flipH="1">
            <a:off x="4539375" y="3662400"/>
            <a:ext cx="364200" cy="60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86" name="Google Shape;686;g37b63e2aaf5_0_672"/>
          <p:cNvCxnSpPr/>
          <p:nvPr/>
        </p:nvCxnSpPr>
        <p:spPr>
          <a:xfrm>
            <a:off x="4898575" y="3403100"/>
            <a:ext cx="0" cy="27300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87" name="Google Shape;687;g37b63e2aaf5_0_672"/>
          <p:cNvCxnSpPr/>
          <p:nvPr/>
        </p:nvCxnSpPr>
        <p:spPr>
          <a:xfrm flipH="1">
            <a:off x="4883975" y="3403100"/>
            <a:ext cx="364200" cy="60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88" name="Google Shape;688;g37b63e2aaf5_0_672"/>
          <p:cNvCxnSpPr/>
          <p:nvPr/>
        </p:nvCxnSpPr>
        <p:spPr>
          <a:xfrm flipH="1">
            <a:off x="5232375" y="3403100"/>
            <a:ext cx="364200" cy="60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100"/>
                                        <p:tgtEl>
                                          <p:spTgt spid="6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1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1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1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1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1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1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1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1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1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g37b63e2aaf5_0_533"/>
          <p:cNvSpPr/>
          <p:nvPr/>
        </p:nvSpPr>
        <p:spPr>
          <a:xfrm>
            <a:off x="0" y="33338"/>
            <a:ext cx="9144000" cy="4906800"/>
          </a:xfrm>
          <a:prstGeom prst="roundRect">
            <a:avLst>
              <a:gd fmla="val 2852" name="adj"/>
            </a:avLst>
          </a:prstGeom>
          <a:solidFill>
            <a:srgbClr val="FFFFFF"/>
          </a:solidFill>
          <a:ln>
            <a:noFill/>
          </a:ln>
          <a:effectLst>
            <a:outerShdw blurRad="57150" rotWithShape="0" algn="bl" dist="19050">
              <a:srgbClr val="000000">
                <a:alpha val="863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694" name="Google Shape;694;g37b63e2aaf5_0_5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66626" y="76200"/>
            <a:ext cx="560349" cy="514126"/>
          </a:xfrm>
          <a:prstGeom prst="rect">
            <a:avLst/>
          </a:prstGeom>
          <a:noFill/>
          <a:ln>
            <a:noFill/>
          </a:ln>
        </p:spPr>
      </p:pic>
      <p:sp>
        <p:nvSpPr>
          <p:cNvPr id="695" name="Google Shape;695;g37b63e2aaf5_0_533"/>
          <p:cNvSpPr txBox="1"/>
          <p:nvPr/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0" i="0" lang="en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0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96" name="Google Shape;696;g37b63e2aaf5_0_533"/>
          <p:cNvGrpSpPr/>
          <p:nvPr/>
        </p:nvGrpSpPr>
        <p:grpSpPr>
          <a:xfrm>
            <a:off x="50480" y="122879"/>
            <a:ext cx="277873" cy="68400"/>
            <a:chOff x="411700" y="2416840"/>
            <a:chExt cx="277873" cy="68400"/>
          </a:xfrm>
        </p:grpSpPr>
        <p:sp>
          <p:nvSpPr>
            <p:cNvPr id="697" name="Google Shape;697;g37b63e2aaf5_0_533"/>
            <p:cNvSpPr/>
            <p:nvPr/>
          </p:nvSpPr>
          <p:spPr>
            <a:xfrm>
              <a:off x="411700" y="2416840"/>
              <a:ext cx="68400" cy="68400"/>
            </a:xfrm>
            <a:prstGeom prst="ellipse">
              <a:avLst/>
            </a:prstGeom>
            <a:solidFill>
              <a:srgbClr val="FF6B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8" name="Google Shape;698;g37b63e2aaf5_0_533"/>
            <p:cNvSpPr/>
            <p:nvPr/>
          </p:nvSpPr>
          <p:spPr>
            <a:xfrm>
              <a:off x="516436" y="2416840"/>
              <a:ext cx="68400" cy="68400"/>
            </a:xfrm>
            <a:prstGeom prst="ellipse">
              <a:avLst/>
            </a:prstGeom>
            <a:solidFill>
              <a:srgbClr val="FFC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9" name="Google Shape;699;g37b63e2aaf5_0_533"/>
            <p:cNvSpPr/>
            <p:nvPr/>
          </p:nvSpPr>
          <p:spPr>
            <a:xfrm>
              <a:off x="621173" y="2416840"/>
              <a:ext cx="68400" cy="68400"/>
            </a:xfrm>
            <a:prstGeom prst="ellipse">
              <a:avLst/>
            </a:prstGeom>
            <a:solidFill>
              <a:srgbClr val="28C8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00" name="Google Shape;700;g37b63e2aaf5_0_533"/>
          <p:cNvSpPr txBox="1"/>
          <p:nvPr/>
        </p:nvSpPr>
        <p:spPr>
          <a:xfrm>
            <a:off x="156200" y="76200"/>
            <a:ext cx="8222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" sz="30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Positive Level Triggered Timing Diagram </a:t>
            </a:r>
            <a:endParaRPr b="0" i="0" sz="30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701" name="Google Shape;701;g37b63e2aaf5_0_533"/>
          <p:cNvSpPr txBox="1"/>
          <p:nvPr/>
        </p:nvSpPr>
        <p:spPr>
          <a:xfrm>
            <a:off x="0" y="4876800"/>
            <a:ext cx="5062200" cy="3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4F4F4F"/>
                </a:solidFill>
                <a:latin typeface="Lexend Light"/>
                <a:ea typeface="Lexend Light"/>
                <a:cs typeface="Lexend Light"/>
                <a:sym typeface="Lexend Light"/>
              </a:rPr>
              <a:t>Department of Computer Science and Engineering</a:t>
            </a:r>
            <a:endParaRPr b="1" i="0" sz="900" u="none" cap="none" strike="noStrike">
              <a:solidFill>
                <a:srgbClr val="4F4F4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702" name="Google Shape;702;g37b63e2aaf5_0_533"/>
          <p:cNvSpPr txBox="1"/>
          <p:nvPr/>
        </p:nvSpPr>
        <p:spPr>
          <a:xfrm>
            <a:off x="2946600" y="4883850"/>
            <a:ext cx="32508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4F4F4F"/>
                </a:solidFill>
                <a:latin typeface="Lexend"/>
                <a:ea typeface="Lexend"/>
                <a:cs typeface="Lexend"/>
                <a:sym typeface="Lexend"/>
              </a:rPr>
              <a:t>CSE260 - Digital Logic Design</a:t>
            </a:r>
            <a:endParaRPr b="0" i="0" sz="900" u="none" cap="none" strike="noStrike">
              <a:solidFill>
                <a:srgbClr val="4F4F4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703" name="Google Shape;703;g37b63e2aaf5_0_533"/>
          <p:cNvSpPr txBox="1"/>
          <p:nvPr/>
        </p:nvSpPr>
        <p:spPr>
          <a:xfrm>
            <a:off x="6483675" y="1579375"/>
            <a:ext cx="2488200" cy="6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SR Latch Truth Table</a:t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04" name="Google Shape;704;g37b63e2aaf5_0_533" title="Positive Level SR Latch.drawio.png"/>
          <p:cNvPicPr preferRelativeResize="0"/>
          <p:nvPr/>
        </p:nvPicPr>
        <p:blipFill rotWithShape="1">
          <a:blip r:embed="rId4">
            <a:alphaModFix/>
          </a:blip>
          <a:srcRect b="0" l="0" r="5606" t="0"/>
          <a:stretch/>
        </p:blipFill>
        <p:spPr>
          <a:xfrm>
            <a:off x="156200" y="645450"/>
            <a:ext cx="5365850" cy="41914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705" name="Google Shape;705;g37b63e2aaf5_0_533"/>
          <p:cNvGraphicFramePr/>
          <p:nvPr/>
        </p:nvGraphicFramePr>
        <p:xfrm>
          <a:off x="6077200" y="21693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{6B1364BF-8A7C-42D6-8912-4537F10F1216}</a:tableStyleId>
              </a:tblPr>
              <a:tblGrid>
                <a:gridCol w="407550"/>
                <a:gridCol w="455225"/>
                <a:gridCol w="995250"/>
                <a:gridCol w="995250"/>
              </a:tblGrid>
              <a:tr h="3233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1" lang="en" sz="15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S</a:t>
                      </a:r>
                      <a:endParaRPr b="1" sz="15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1" lang="en" sz="15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R</a:t>
                      </a:r>
                      <a:endParaRPr b="1" sz="15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1" lang="en" sz="15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Q</a:t>
                      </a:r>
                      <a:endParaRPr b="1" sz="15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1" lang="en" sz="15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Q'</a:t>
                      </a:r>
                      <a:endParaRPr b="1" sz="15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</a:tr>
              <a:tr h="451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0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0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Not Used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 hMerge="1"/>
              </a:tr>
              <a:tr h="3113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0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1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1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0</a:t>
                      </a:r>
                      <a:endParaRPr sz="1400" u="none" cap="none" strike="noStrike">
                        <a:solidFill>
                          <a:srgbClr val="000000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</a:tr>
              <a:tr h="3113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1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0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0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1</a:t>
                      </a:r>
                      <a:endParaRPr sz="1400" u="none" cap="none" strike="noStrike">
                        <a:solidFill>
                          <a:srgbClr val="000000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</a:tr>
              <a:tr h="3113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1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1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Memory/No Change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 hMerge="1"/>
              </a:tr>
            </a:tbl>
          </a:graphicData>
        </a:graphic>
      </p:graphicFrame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g36ba811d23b_0_108"/>
          <p:cNvSpPr/>
          <p:nvPr/>
        </p:nvSpPr>
        <p:spPr>
          <a:xfrm>
            <a:off x="0" y="33338"/>
            <a:ext cx="9144000" cy="4906800"/>
          </a:xfrm>
          <a:prstGeom prst="roundRect">
            <a:avLst>
              <a:gd fmla="val 2852" name="adj"/>
            </a:avLst>
          </a:prstGeom>
          <a:solidFill>
            <a:srgbClr val="FFFFFF"/>
          </a:solidFill>
          <a:ln>
            <a:noFill/>
          </a:ln>
          <a:effectLst>
            <a:outerShdw blurRad="57150" rotWithShape="0" algn="bl" dist="19050">
              <a:srgbClr val="000000">
                <a:alpha val="8627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711" name="Google Shape;711;g36ba811d23b_0_10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66626" y="76200"/>
            <a:ext cx="560349" cy="514126"/>
          </a:xfrm>
          <a:prstGeom prst="rect">
            <a:avLst/>
          </a:prstGeom>
          <a:noFill/>
          <a:ln>
            <a:noFill/>
          </a:ln>
        </p:spPr>
      </p:pic>
      <p:sp>
        <p:nvSpPr>
          <p:cNvPr id="712" name="Google Shape;712;g36ba811d23b_0_108"/>
          <p:cNvSpPr txBox="1"/>
          <p:nvPr/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0" i="0" lang="en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0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13" name="Google Shape;713;g36ba811d23b_0_108"/>
          <p:cNvGrpSpPr/>
          <p:nvPr/>
        </p:nvGrpSpPr>
        <p:grpSpPr>
          <a:xfrm>
            <a:off x="50480" y="122879"/>
            <a:ext cx="277873" cy="68400"/>
            <a:chOff x="411700" y="2416840"/>
            <a:chExt cx="277873" cy="68400"/>
          </a:xfrm>
        </p:grpSpPr>
        <p:sp>
          <p:nvSpPr>
            <p:cNvPr id="714" name="Google Shape;714;g36ba811d23b_0_108"/>
            <p:cNvSpPr/>
            <p:nvPr/>
          </p:nvSpPr>
          <p:spPr>
            <a:xfrm>
              <a:off x="411700" y="2416840"/>
              <a:ext cx="68400" cy="68400"/>
            </a:xfrm>
            <a:prstGeom prst="ellipse">
              <a:avLst/>
            </a:prstGeom>
            <a:solidFill>
              <a:srgbClr val="FF6B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5" name="Google Shape;715;g36ba811d23b_0_108"/>
            <p:cNvSpPr/>
            <p:nvPr/>
          </p:nvSpPr>
          <p:spPr>
            <a:xfrm>
              <a:off x="516436" y="2416840"/>
              <a:ext cx="68400" cy="68400"/>
            </a:xfrm>
            <a:prstGeom prst="ellipse">
              <a:avLst/>
            </a:prstGeom>
            <a:solidFill>
              <a:srgbClr val="FFC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6" name="Google Shape;716;g36ba811d23b_0_108"/>
            <p:cNvSpPr/>
            <p:nvPr/>
          </p:nvSpPr>
          <p:spPr>
            <a:xfrm>
              <a:off x="621173" y="2416840"/>
              <a:ext cx="68400" cy="68400"/>
            </a:xfrm>
            <a:prstGeom prst="ellipse">
              <a:avLst/>
            </a:prstGeom>
            <a:solidFill>
              <a:srgbClr val="28C8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17" name="Google Shape;717;g36ba811d23b_0_108"/>
          <p:cNvSpPr txBox="1"/>
          <p:nvPr/>
        </p:nvSpPr>
        <p:spPr>
          <a:xfrm>
            <a:off x="156200" y="76200"/>
            <a:ext cx="8222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" sz="30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Negative Level Triggered Timing Diagram </a:t>
            </a:r>
            <a:endParaRPr b="0" i="0" sz="30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718" name="Google Shape;718;g36ba811d23b_0_108"/>
          <p:cNvSpPr txBox="1"/>
          <p:nvPr/>
        </p:nvSpPr>
        <p:spPr>
          <a:xfrm>
            <a:off x="0" y="4876800"/>
            <a:ext cx="5062200" cy="3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4F4F4F"/>
                </a:solidFill>
                <a:latin typeface="Lexend Light"/>
                <a:ea typeface="Lexend Light"/>
                <a:cs typeface="Lexend Light"/>
                <a:sym typeface="Lexend Light"/>
              </a:rPr>
              <a:t>Department of Computer Science and Engineering</a:t>
            </a:r>
            <a:endParaRPr b="1" i="0" sz="900" u="none" cap="none" strike="noStrike">
              <a:solidFill>
                <a:srgbClr val="4F4F4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719" name="Google Shape;719;g36ba811d23b_0_108"/>
          <p:cNvSpPr txBox="1"/>
          <p:nvPr/>
        </p:nvSpPr>
        <p:spPr>
          <a:xfrm>
            <a:off x="2946600" y="4883850"/>
            <a:ext cx="32508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4F4F4F"/>
                </a:solidFill>
                <a:latin typeface="Lexend"/>
                <a:ea typeface="Lexend"/>
                <a:cs typeface="Lexend"/>
                <a:sym typeface="Lexend"/>
              </a:rPr>
              <a:t>CSE260 - Digital Logic Design</a:t>
            </a:r>
            <a:endParaRPr b="0" i="0" sz="900" u="none" cap="none" strike="noStrike">
              <a:solidFill>
                <a:srgbClr val="4F4F4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720" name="Google Shape;720;g36ba811d23b_0_108"/>
          <p:cNvSpPr txBox="1"/>
          <p:nvPr/>
        </p:nvSpPr>
        <p:spPr>
          <a:xfrm>
            <a:off x="6324200" y="1579375"/>
            <a:ext cx="2631600" cy="6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SR Latch Truth Table</a:t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721" name="Google Shape;721;g36ba811d23b_0_108"/>
          <p:cNvGraphicFramePr/>
          <p:nvPr/>
        </p:nvGraphicFramePr>
        <p:xfrm>
          <a:off x="5925675" y="21693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{6B1364BF-8A7C-42D6-8912-4537F10F1216}</a:tableStyleId>
              </a:tblPr>
              <a:tblGrid>
                <a:gridCol w="407550"/>
                <a:gridCol w="455225"/>
                <a:gridCol w="995250"/>
                <a:gridCol w="995250"/>
              </a:tblGrid>
              <a:tr h="3233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1" lang="en" sz="15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S</a:t>
                      </a:r>
                      <a:endParaRPr b="1" sz="15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1" lang="en" sz="15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R</a:t>
                      </a:r>
                      <a:endParaRPr b="1" sz="15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1" lang="en" sz="15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Q</a:t>
                      </a:r>
                      <a:endParaRPr b="1" sz="15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1" lang="en" sz="15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Q'</a:t>
                      </a:r>
                      <a:endParaRPr b="1" sz="15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</a:tr>
              <a:tr h="451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0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0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Not Used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 hMerge="1"/>
              </a:tr>
              <a:tr h="3113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0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1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1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0</a:t>
                      </a:r>
                      <a:endParaRPr sz="1400" u="none" cap="none" strike="noStrike">
                        <a:solidFill>
                          <a:srgbClr val="000000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</a:tr>
              <a:tr h="3113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1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0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0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1</a:t>
                      </a:r>
                      <a:endParaRPr sz="1400" u="none" cap="none" strike="noStrike">
                        <a:solidFill>
                          <a:srgbClr val="000000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</a:tr>
              <a:tr h="3113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1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1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Memory/No Change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 hMerge="1"/>
              </a:tr>
            </a:tbl>
          </a:graphicData>
        </a:graphic>
      </p:graphicFrame>
      <p:pic>
        <p:nvPicPr>
          <p:cNvPr id="722" name="Google Shape;722;g36ba811d23b_0_108" title="Capture (1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8350" y="722700"/>
            <a:ext cx="5470168" cy="39405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23" name="Google Shape;723;g36ba811d23b_0_108"/>
          <p:cNvCxnSpPr/>
          <p:nvPr/>
        </p:nvCxnSpPr>
        <p:spPr>
          <a:xfrm rot="10800000">
            <a:off x="1501950" y="1239025"/>
            <a:ext cx="15300" cy="419100"/>
          </a:xfrm>
          <a:prstGeom prst="straightConnector1">
            <a:avLst/>
          </a:prstGeom>
          <a:noFill/>
          <a:ln cap="flat" cmpd="sng" w="28575">
            <a:solidFill>
              <a:srgbClr val="0000CC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24" name="Google Shape;724;g36ba811d23b_0_108"/>
          <p:cNvSpPr txBox="1"/>
          <p:nvPr/>
        </p:nvSpPr>
        <p:spPr>
          <a:xfrm>
            <a:off x="1045675" y="826963"/>
            <a:ext cx="1355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0000CC"/>
                </a:solidFill>
              </a:rPr>
              <a:t>Positive</a:t>
            </a:r>
            <a:r>
              <a:rPr b="1" lang="en" sz="800">
                <a:solidFill>
                  <a:srgbClr val="0000CC"/>
                </a:solidFill>
              </a:rPr>
              <a:t> </a:t>
            </a:r>
            <a:r>
              <a:rPr b="1" lang="en" sz="800">
                <a:solidFill>
                  <a:srgbClr val="0000CC"/>
                </a:solidFill>
              </a:rPr>
              <a:t>level found</a:t>
            </a:r>
            <a:endParaRPr b="1" sz="800">
              <a:solidFill>
                <a:srgbClr val="0000CC"/>
              </a:solidFill>
            </a:endParaRPr>
          </a:p>
        </p:txBody>
      </p:sp>
      <p:sp>
        <p:nvSpPr>
          <p:cNvPr id="725" name="Google Shape;725;g36ba811d23b_0_108"/>
          <p:cNvSpPr txBox="1"/>
          <p:nvPr/>
        </p:nvSpPr>
        <p:spPr>
          <a:xfrm>
            <a:off x="1240450" y="3891525"/>
            <a:ext cx="38964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rgbClr val="0000CC"/>
                </a:solidFill>
              </a:rPr>
              <a:t>No need to check input signal values [S and R]</a:t>
            </a:r>
            <a:br>
              <a:rPr b="1" lang="en" sz="1100">
                <a:solidFill>
                  <a:srgbClr val="0000CC"/>
                </a:solidFill>
              </a:rPr>
            </a:br>
            <a:r>
              <a:rPr b="1" lang="en" sz="1100">
                <a:solidFill>
                  <a:srgbClr val="0000CC"/>
                </a:solidFill>
              </a:rPr>
              <a:t>Keep the signal to 0 as the previous step</a:t>
            </a:r>
            <a:endParaRPr b="1" sz="1100">
              <a:solidFill>
                <a:srgbClr val="0000C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0000CC"/>
              </a:solidFill>
            </a:endParaRPr>
          </a:p>
        </p:txBody>
      </p:sp>
      <p:cxnSp>
        <p:nvCxnSpPr>
          <p:cNvPr id="726" name="Google Shape;726;g36ba811d23b_0_108"/>
          <p:cNvCxnSpPr/>
          <p:nvPr/>
        </p:nvCxnSpPr>
        <p:spPr>
          <a:xfrm>
            <a:off x="1045675" y="3575550"/>
            <a:ext cx="318300" cy="1500"/>
          </a:xfrm>
          <a:prstGeom prst="straightConnector1">
            <a:avLst/>
          </a:prstGeom>
          <a:noFill/>
          <a:ln cap="flat" cmpd="sng" w="28575">
            <a:solidFill>
              <a:srgbClr val="0000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27" name="Google Shape;727;g36ba811d23b_0_108"/>
          <p:cNvCxnSpPr/>
          <p:nvPr/>
        </p:nvCxnSpPr>
        <p:spPr>
          <a:xfrm>
            <a:off x="1363975" y="3577050"/>
            <a:ext cx="318300" cy="1500"/>
          </a:xfrm>
          <a:prstGeom prst="straightConnector1">
            <a:avLst/>
          </a:prstGeom>
          <a:noFill/>
          <a:ln cap="flat" cmpd="sng" w="28575">
            <a:solidFill>
              <a:srgbClr val="0000CC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100"/>
                                        <p:tgtEl>
                                          <p:spTgt spid="7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g37b78ac45a4_0_22"/>
          <p:cNvSpPr/>
          <p:nvPr/>
        </p:nvSpPr>
        <p:spPr>
          <a:xfrm>
            <a:off x="0" y="33338"/>
            <a:ext cx="9144000" cy="4906800"/>
          </a:xfrm>
          <a:prstGeom prst="roundRect">
            <a:avLst>
              <a:gd fmla="val 2852" name="adj"/>
            </a:avLst>
          </a:prstGeom>
          <a:solidFill>
            <a:srgbClr val="FFFFFF"/>
          </a:solidFill>
          <a:ln>
            <a:noFill/>
          </a:ln>
          <a:effectLst>
            <a:outerShdw blurRad="57150" rotWithShape="0" algn="bl" dist="19050">
              <a:srgbClr val="000000">
                <a:alpha val="863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733" name="Google Shape;733;g37b78ac45a4_0_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66626" y="76200"/>
            <a:ext cx="560349" cy="514126"/>
          </a:xfrm>
          <a:prstGeom prst="rect">
            <a:avLst/>
          </a:prstGeom>
          <a:noFill/>
          <a:ln>
            <a:noFill/>
          </a:ln>
        </p:spPr>
      </p:pic>
      <p:sp>
        <p:nvSpPr>
          <p:cNvPr id="734" name="Google Shape;734;g37b78ac45a4_0_22"/>
          <p:cNvSpPr txBox="1"/>
          <p:nvPr/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0" i="0" lang="en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0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35" name="Google Shape;735;g37b78ac45a4_0_22"/>
          <p:cNvGrpSpPr/>
          <p:nvPr/>
        </p:nvGrpSpPr>
        <p:grpSpPr>
          <a:xfrm>
            <a:off x="50480" y="122879"/>
            <a:ext cx="277873" cy="68400"/>
            <a:chOff x="411700" y="2416840"/>
            <a:chExt cx="277873" cy="68400"/>
          </a:xfrm>
        </p:grpSpPr>
        <p:sp>
          <p:nvSpPr>
            <p:cNvPr id="736" name="Google Shape;736;g37b78ac45a4_0_22"/>
            <p:cNvSpPr/>
            <p:nvPr/>
          </p:nvSpPr>
          <p:spPr>
            <a:xfrm>
              <a:off x="411700" y="2416840"/>
              <a:ext cx="68400" cy="68400"/>
            </a:xfrm>
            <a:prstGeom prst="ellipse">
              <a:avLst/>
            </a:prstGeom>
            <a:solidFill>
              <a:srgbClr val="FF6B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7" name="Google Shape;737;g37b78ac45a4_0_22"/>
            <p:cNvSpPr/>
            <p:nvPr/>
          </p:nvSpPr>
          <p:spPr>
            <a:xfrm>
              <a:off x="516436" y="2416840"/>
              <a:ext cx="68400" cy="68400"/>
            </a:xfrm>
            <a:prstGeom prst="ellipse">
              <a:avLst/>
            </a:prstGeom>
            <a:solidFill>
              <a:srgbClr val="FFC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8" name="Google Shape;738;g37b78ac45a4_0_22"/>
            <p:cNvSpPr/>
            <p:nvPr/>
          </p:nvSpPr>
          <p:spPr>
            <a:xfrm>
              <a:off x="621173" y="2416840"/>
              <a:ext cx="68400" cy="68400"/>
            </a:xfrm>
            <a:prstGeom prst="ellipse">
              <a:avLst/>
            </a:prstGeom>
            <a:solidFill>
              <a:srgbClr val="28C8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39" name="Google Shape;739;g37b78ac45a4_0_22"/>
          <p:cNvSpPr txBox="1"/>
          <p:nvPr/>
        </p:nvSpPr>
        <p:spPr>
          <a:xfrm>
            <a:off x="156200" y="76200"/>
            <a:ext cx="8222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" sz="30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Negative Level Triggered Timing Diagram </a:t>
            </a:r>
            <a:endParaRPr b="0" i="0" sz="30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740" name="Google Shape;740;g37b78ac45a4_0_22"/>
          <p:cNvSpPr txBox="1"/>
          <p:nvPr/>
        </p:nvSpPr>
        <p:spPr>
          <a:xfrm>
            <a:off x="0" y="4876800"/>
            <a:ext cx="5062200" cy="3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4F4F4F"/>
                </a:solidFill>
                <a:latin typeface="Lexend Light"/>
                <a:ea typeface="Lexend Light"/>
                <a:cs typeface="Lexend Light"/>
                <a:sym typeface="Lexend Light"/>
              </a:rPr>
              <a:t>Department of Computer Science and Engineering</a:t>
            </a:r>
            <a:endParaRPr b="1" i="0" sz="900" u="none" cap="none" strike="noStrike">
              <a:solidFill>
                <a:srgbClr val="4F4F4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741" name="Google Shape;741;g37b78ac45a4_0_22"/>
          <p:cNvSpPr txBox="1"/>
          <p:nvPr/>
        </p:nvSpPr>
        <p:spPr>
          <a:xfrm>
            <a:off x="2946600" y="4883850"/>
            <a:ext cx="32508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4F4F4F"/>
                </a:solidFill>
                <a:latin typeface="Lexend"/>
                <a:ea typeface="Lexend"/>
                <a:cs typeface="Lexend"/>
                <a:sym typeface="Lexend"/>
              </a:rPr>
              <a:t>CSE260 - Digital Logic Design</a:t>
            </a:r>
            <a:endParaRPr b="0" i="0" sz="900" u="none" cap="none" strike="noStrike">
              <a:solidFill>
                <a:srgbClr val="4F4F4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742" name="Google Shape;742;g37b78ac45a4_0_22"/>
          <p:cNvSpPr txBox="1"/>
          <p:nvPr/>
        </p:nvSpPr>
        <p:spPr>
          <a:xfrm>
            <a:off x="6324200" y="1579375"/>
            <a:ext cx="2631600" cy="6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SR Latch Truth Table</a:t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743" name="Google Shape;743;g37b78ac45a4_0_22"/>
          <p:cNvGraphicFramePr/>
          <p:nvPr/>
        </p:nvGraphicFramePr>
        <p:xfrm>
          <a:off x="5925675" y="21693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{6B1364BF-8A7C-42D6-8912-4537F10F1216}</a:tableStyleId>
              </a:tblPr>
              <a:tblGrid>
                <a:gridCol w="407550"/>
                <a:gridCol w="455225"/>
                <a:gridCol w="995250"/>
                <a:gridCol w="995250"/>
              </a:tblGrid>
              <a:tr h="3233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1" lang="en" sz="15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S</a:t>
                      </a:r>
                      <a:endParaRPr b="1" sz="15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1" lang="en" sz="15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R</a:t>
                      </a:r>
                      <a:endParaRPr b="1" sz="15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1" lang="en" sz="15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Q</a:t>
                      </a:r>
                      <a:endParaRPr b="1" sz="15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1" lang="en" sz="15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Q'</a:t>
                      </a:r>
                      <a:endParaRPr b="1" sz="15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</a:tr>
              <a:tr h="451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0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0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Not Used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 hMerge="1"/>
              </a:tr>
              <a:tr h="3113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0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1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1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0</a:t>
                      </a:r>
                      <a:endParaRPr sz="1400" u="none" cap="none" strike="noStrike">
                        <a:solidFill>
                          <a:srgbClr val="000000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</a:tr>
              <a:tr h="3113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1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0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0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1</a:t>
                      </a:r>
                      <a:endParaRPr sz="1400" u="none" cap="none" strike="noStrike">
                        <a:solidFill>
                          <a:srgbClr val="000000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</a:tr>
              <a:tr h="3113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1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1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Memory/No Change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 hMerge="1"/>
              </a:tr>
            </a:tbl>
          </a:graphicData>
        </a:graphic>
      </p:graphicFrame>
      <p:pic>
        <p:nvPicPr>
          <p:cNvPr id="744" name="Google Shape;744;g37b78ac45a4_0_22" title="Capture (1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8350" y="722700"/>
            <a:ext cx="5470168" cy="39405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45" name="Google Shape;745;g37b78ac45a4_0_22"/>
          <p:cNvCxnSpPr/>
          <p:nvPr/>
        </p:nvCxnSpPr>
        <p:spPr>
          <a:xfrm rot="10800000">
            <a:off x="1836375" y="1347575"/>
            <a:ext cx="15300" cy="419100"/>
          </a:xfrm>
          <a:prstGeom prst="straightConnector1">
            <a:avLst/>
          </a:prstGeom>
          <a:noFill/>
          <a:ln cap="flat" cmpd="sng" w="28575">
            <a:solidFill>
              <a:srgbClr val="0000CC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46" name="Google Shape;746;g37b78ac45a4_0_22"/>
          <p:cNvSpPr txBox="1"/>
          <p:nvPr/>
        </p:nvSpPr>
        <p:spPr>
          <a:xfrm>
            <a:off x="1363975" y="1039763"/>
            <a:ext cx="1355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0000CC"/>
                </a:solidFill>
              </a:rPr>
              <a:t>Negative </a:t>
            </a:r>
            <a:r>
              <a:rPr b="1" lang="en" sz="800">
                <a:solidFill>
                  <a:srgbClr val="0000CC"/>
                </a:solidFill>
              </a:rPr>
              <a:t>level found</a:t>
            </a:r>
            <a:endParaRPr b="1" sz="800">
              <a:solidFill>
                <a:srgbClr val="0000CC"/>
              </a:solidFill>
            </a:endParaRPr>
          </a:p>
        </p:txBody>
      </p:sp>
      <p:sp>
        <p:nvSpPr>
          <p:cNvPr id="747" name="Google Shape;747;g37b78ac45a4_0_22"/>
          <p:cNvSpPr txBox="1"/>
          <p:nvPr/>
        </p:nvSpPr>
        <p:spPr>
          <a:xfrm>
            <a:off x="1240450" y="3891525"/>
            <a:ext cx="3896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000CC"/>
                </a:solidFill>
              </a:rPr>
              <a:t>Keep the signal to 0 as Q=No Change</a:t>
            </a:r>
            <a:endParaRPr b="1" sz="1100">
              <a:solidFill>
                <a:srgbClr val="0000CC"/>
              </a:solidFill>
            </a:endParaRPr>
          </a:p>
        </p:txBody>
      </p:sp>
      <p:cxnSp>
        <p:nvCxnSpPr>
          <p:cNvPr id="748" name="Google Shape;748;g37b78ac45a4_0_22"/>
          <p:cNvCxnSpPr/>
          <p:nvPr/>
        </p:nvCxnSpPr>
        <p:spPr>
          <a:xfrm>
            <a:off x="1045675" y="3575550"/>
            <a:ext cx="318300" cy="1500"/>
          </a:xfrm>
          <a:prstGeom prst="straightConnector1">
            <a:avLst/>
          </a:prstGeom>
          <a:noFill/>
          <a:ln cap="flat" cmpd="sng" w="28575">
            <a:solidFill>
              <a:srgbClr val="0000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49" name="Google Shape;749;g37b78ac45a4_0_22"/>
          <p:cNvCxnSpPr/>
          <p:nvPr/>
        </p:nvCxnSpPr>
        <p:spPr>
          <a:xfrm>
            <a:off x="1682275" y="3577050"/>
            <a:ext cx="318300" cy="1500"/>
          </a:xfrm>
          <a:prstGeom prst="straightConnector1">
            <a:avLst/>
          </a:prstGeom>
          <a:noFill/>
          <a:ln cap="flat" cmpd="sng" w="28575">
            <a:solidFill>
              <a:srgbClr val="0000C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0" name="Google Shape;750;g37b78ac45a4_0_22"/>
          <p:cNvSpPr txBox="1"/>
          <p:nvPr/>
        </p:nvSpPr>
        <p:spPr>
          <a:xfrm>
            <a:off x="1670925" y="1737988"/>
            <a:ext cx="3462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0000CC"/>
                </a:solidFill>
              </a:rPr>
              <a:t>1</a:t>
            </a:r>
            <a:endParaRPr b="1" sz="1500">
              <a:solidFill>
                <a:srgbClr val="0000CC"/>
              </a:solidFill>
            </a:endParaRPr>
          </a:p>
        </p:txBody>
      </p:sp>
      <p:sp>
        <p:nvSpPr>
          <p:cNvPr id="751" name="Google Shape;751;g37b78ac45a4_0_22"/>
          <p:cNvSpPr txBox="1"/>
          <p:nvPr/>
        </p:nvSpPr>
        <p:spPr>
          <a:xfrm>
            <a:off x="1670925" y="2485213"/>
            <a:ext cx="3462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0000CC"/>
                </a:solidFill>
              </a:rPr>
              <a:t>1</a:t>
            </a:r>
            <a:endParaRPr b="1" sz="1500">
              <a:solidFill>
                <a:srgbClr val="0000CC"/>
              </a:solidFill>
            </a:endParaRPr>
          </a:p>
        </p:txBody>
      </p:sp>
      <p:sp>
        <p:nvSpPr>
          <p:cNvPr id="752" name="Google Shape;752;g37b78ac45a4_0_22"/>
          <p:cNvSpPr/>
          <p:nvPr/>
        </p:nvSpPr>
        <p:spPr>
          <a:xfrm>
            <a:off x="5989575" y="3825100"/>
            <a:ext cx="769200" cy="307800"/>
          </a:xfrm>
          <a:prstGeom prst="rect">
            <a:avLst/>
          </a:prstGeom>
          <a:noFill/>
          <a:ln cap="flat" cmpd="sng" w="28575">
            <a:solidFill>
              <a:srgbClr val="0000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3" name="Google Shape;753;g37b78ac45a4_0_22"/>
          <p:cNvSpPr/>
          <p:nvPr/>
        </p:nvSpPr>
        <p:spPr>
          <a:xfrm>
            <a:off x="6872050" y="3857875"/>
            <a:ext cx="1812600" cy="314100"/>
          </a:xfrm>
          <a:prstGeom prst="rect">
            <a:avLst/>
          </a:prstGeom>
          <a:noFill/>
          <a:ln cap="flat" cmpd="sng" w="2857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54" name="Google Shape;754;g37b78ac45a4_0_22"/>
          <p:cNvCxnSpPr/>
          <p:nvPr/>
        </p:nvCxnSpPr>
        <p:spPr>
          <a:xfrm>
            <a:off x="1363975" y="3575550"/>
            <a:ext cx="318300" cy="1500"/>
          </a:xfrm>
          <a:prstGeom prst="straightConnector1">
            <a:avLst/>
          </a:prstGeom>
          <a:noFill/>
          <a:ln cap="flat" cmpd="sng" w="28575">
            <a:solidFill>
              <a:srgbClr val="0000CC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800"/>
                                        <p:tgtEl>
                                          <p:spTgt spid="7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g37b78ac45a4_0_50"/>
          <p:cNvSpPr/>
          <p:nvPr/>
        </p:nvSpPr>
        <p:spPr>
          <a:xfrm>
            <a:off x="0" y="33338"/>
            <a:ext cx="9144000" cy="4906800"/>
          </a:xfrm>
          <a:prstGeom prst="roundRect">
            <a:avLst>
              <a:gd fmla="val 2852" name="adj"/>
            </a:avLst>
          </a:prstGeom>
          <a:solidFill>
            <a:srgbClr val="FFFFFF"/>
          </a:solidFill>
          <a:ln>
            <a:noFill/>
          </a:ln>
          <a:effectLst>
            <a:outerShdw blurRad="57150" rotWithShape="0" algn="bl" dist="19050">
              <a:srgbClr val="000000">
                <a:alpha val="863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760" name="Google Shape;760;g37b78ac45a4_0_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66626" y="76200"/>
            <a:ext cx="560349" cy="514126"/>
          </a:xfrm>
          <a:prstGeom prst="rect">
            <a:avLst/>
          </a:prstGeom>
          <a:noFill/>
          <a:ln>
            <a:noFill/>
          </a:ln>
        </p:spPr>
      </p:pic>
      <p:sp>
        <p:nvSpPr>
          <p:cNvPr id="761" name="Google Shape;761;g37b78ac45a4_0_50"/>
          <p:cNvSpPr txBox="1"/>
          <p:nvPr/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0" i="0" lang="en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0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62" name="Google Shape;762;g37b78ac45a4_0_50"/>
          <p:cNvGrpSpPr/>
          <p:nvPr/>
        </p:nvGrpSpPr>
        <p:grpSpPr>
          <a:xfrm>
            <a:off x="50480" y="122879"/>
            <a:ext cx="277873" cy="68400"/>
            <a:chOff x="411700" y="2416840"/>
            <a:chExt cx="277873" cy="68400"/>
          </a:xfrm>
        </p:grpSpPr>
        <p:sp>
          <p:nvSpPr>
            <p:cNvPr id="763" name="Google Shape;763;g37b78ac45a4_0_50"/>
            <p:cNvSpPr/>
            <p:nvPr/>
          </p:nvSpPr>
          <p:spPr>
            <a:xfrm>
              <a:off x="411700" y="2416840"/>
              <a:ext cx="68400" cy="68400"/>
            </a:xfrm>
            <a:prstGeom prst="ellipse">
              <a:avLst/>
            </a:prstGeom>
            <a:solidFill>
              <a:srgbClr val="FF6B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4" name="Google Shape;764;g37b78ac45a4_0_50"/>
            <p:cNvSpPr/>
            <p:nvPr/>
          </p:nvSpPr>
          <p:spPr>
            <a:xfrm>
              <a:off x="516436" y="2416840"/>
              <a:ext cx="68400" cy="68400"/>
            </a:xfrm>
            <a:prstGeom prst="ellipse">
              <a:avLst/>
            </a:prstGeom>
            <a:solidFill>
              <a:srgbClr val="FFC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5" name="Google Shape;765;g37b78ac45a4_0_50"/>
            <p:cNvSpPr/>
            <p:nvPr/>
          </p:nvSpPr>
          <p:spPr>
            <a:xfrm>
              <a:off x="621173" y="2416840"/>
              <a:ext cx="68400" cy="68400"/>
            </a:xfrm>
            <a:prstGeom prst="ellipse">
              <a:avLst/>
            </a:prstGeom>
            <a:solidFill>
              <a:srgbClr val="28C8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66" name="Google Shape;766;g37b78ac45a4_0_50"/>
          <p:cNvSpPr txBox="1"/>
          <p:nvPr/>
        </p:nvSpPr>
        <p:spPr>
          <a:xfrm>
            <a:off x="156200" y="76200"/>
            <a:ext cx="8222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" sz="30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Negative Level Triggered Timing Diagram </a:t>
            </a:r>
            <a:endParaRPr b="0" i="0" sz="30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767" name="Google Shape;767;g37b78ac45a4_0_50"/>
          <p:cNvSpPr txBox="1"/>
          <p:nvPr/>
        </p:nvSpPr>
        <p:spPr>
          <a:xfrm>
            <a:off x="0" y="4876800"/>
            <a:ext cx="5062200" cy="3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4F4F4F"/>
                </a:solidFill>
                <a:latin typeface="Lexend Light"/>
                <a:ea typeface="Lexend Light"/>
                <a:cs typeface="Lexend Light"/>
                <a:sym typeface="Lexend Light"/>
              </a:rPr>
              <a:t>Department of Computer Science and Engineering</a:t>
            </a:r>
            <a:endParaRPr b="1" i="0" sz="900" u="none" cap="none" strike="noStrike">
              <a:solidFill>
                <a:srgbClr val="4F4F4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768" name="Google Shape;768;g37b78ac45a4_0_50"/>
          <p:cNvSpPr txBox="1"/>
          <p:nvPr/>
        </p:nvSpPr>
        <p:spPr>
          <a:xfrm>
            <a:off x="2946600" y="4883850"/>
            <a:ext cx="32508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4F4F4F"/>
                </a:solidFill>
                <a:latin typeface="Lexend"/>
                <a:ea typeface="Lexend"/>
                <a:cs typeface="Lexend"/>
                <a:sym typeface="Lexend"/>
              </a:rPr>
              <a:t>CSE260 - Digital Logic Design</a:t>
            </a:r>
            <a:endParaRPr b="0" i="0" sz="900" u="none" cap="none" strike="noStrike">
              <a:solidFill>
                <a:srgbClr val="4F4F4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769" name="Google Shape;769;g37b78ac45a4_0_50"/>
          <p:cNvSpPr txBox="1"/>
          <p:nvPr/>
        </p:nvSpPr>
        <p:spPr>
          <a:xfrm>
            <a:off x="6324200" y="1579375"/>
            <a:ext cx="2631600" cy="6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SR Latch Truth Table</a:t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770" name="Google Shape;770;g37b78ac45a4_0_50"/>
          <p:cNvGraphicFramePr/>
          <p:nvPr/>
        </p:nvGraphicFramePr>
        <p:xfrm>
          <a:off x="5925675" y="21693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{6B1364BF-8A7C-42D6-8912-4537F10F1216}</a:tableStyleId>
              </a:tblPr>
              <a:tblGrid>
                <a:gridCol w="407550"/>
                <a:gridCol w="455225"/>
                <a:gridCol w="995250"/>
                <a:gridCol w="995250"/>
              </a:tblGrid>
              <a:tr h="3233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1" lang="en" sz="15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S</a:t>
                      </a:r>
                      <a:endParaRPr b="1" sz="15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1" lang="en" sz="15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R</a:t>
                      </a:r>
                      <a:endParaRPr b="1" sz="15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1" lang="en" sz="15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Q</a:t>
                      </a:r>
                      <a:endParaRPr b="1" sz="15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1" lang="en" sz="15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Q'</a:t>
                      </a:r>
                      <a:endParaRPr b="1" sz="15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</a:tr>
              <a:tr h="451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0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0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Not Used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 hMerge="1"/>
              </a:tr>
              <a:tr h="3113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0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1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1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0</a:t>
                      </a:r>
                      <a:endParaRPr sz="1400" u="none" cap="none" strike="noStrike">
                        <a:solidFill>
                          <a:srgbClr val="000000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</a:tr>
              <a:tr h="3113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1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0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0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1</a:t>
                      </a:r>
                      <a:endParaRPr sz="1400" u="none" cap="none" strike="noStrike">
                        <a:solidFill>
                          <a:srgbClr val="000000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</a:tr>
              <a:tr h="3113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1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1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Memory/No Change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 hMerge="1"/>
              </a:tr>
            </a:tbl>
          </a:graphicData>
        </a:graphic>
      </p:graphicFrame>
      <p:pic>
        <p:nvPicPr>
          <p:cNvPr id="771" name="Google Shape;771;g37b78ac45a4_0_50" title="Capture (1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8350" y="722700"/>
            <a:ext cx="5470168" cy="39405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72" name="Google Shape;772;g37b78ac45a4_0_50"/>
          <p:cNvCxnSpPr/>
          <p:nvPr/>
        </p:nvCxnSpPr>
        <p:spPr>
          <a:xfrm rot="10800000">
            <a:off x="2158775" y="1347575"/>
            <a:ext cx="15300" cy="419100"/>
          </a:xfrm>
          <a:prstGeom prst="straightConnector1">
            <a:avLst/>
          </a:prstGeom>
          <a:noFill/>
          <a:ln cap="flat" cmpd="sng" w="28575">
            <a:solidFill>
              <a:srgbClr val="0000CC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73" name="Google Shape;773;g37b78ac45a4_0_50"/>
          <p:cNvSpPr txBox="1"/>
          <p:nvPr/>
        </p:nvSpPr>
        <p:spPr>
          <a:xfrm>
            <a:off x="1759625" y="1039763"/>
            <a:ext cx="1355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0000CC"/>
                </a:solidFill>
              </a:rPr>
              <a:t>Positive </a:t>
            </a:r>
            <a:r>
              <a:rPr b="1" lang="en" sz="800">
                <a:solidFill>
                  <a:srgbClr val="0000CC"/>
                </a:solidFill>
              </a:rPr>
              <a:t>level found</a:t>
            </a:r>
            <a:endParaRPr b="1" sz="800">
              <a:solidFill>
                <a:srgbClr val="0000CC"/>
              </a:solidFill>
            </a:endParaRPr>
          </a:p>
        </p:txBody>
      </p:sp>
      <p:sp>
        <p:nvSpPr>
          <p:cNvPr id="774" name="Google Shape;774;g37b78ac45a4_0_50"/>
          <p:cNvSpPr txBox="1"/>
          <p:nvPr/>
        </p:nvSpPr>
        <p:spPr>
          <a:xfrm>
            <a:off x="1240450" y="3891525"/>
            <a:ext cx="38964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rgbClr val="0000CC"/>
                </a:solidFill>
              </a:rPr>
              <a:t>No need to check input signal values [S and R]</a:t>
            </a:r>
            <a:br>
              <a:rPr b="1" lang="en" sz="1100">
                <a:solidFill>
                  <a:srgbClr val="0000CC"/>
                </a:solidFill>
              </a:rPr>
            </a:br>
            <a:r>
              <a:rPr b="1" lang="en" sz="1100">
                <a:solidFill>
                  <a:srgbClr val="0000CC"/>
                </a:solidFill>
              </a:rPr>
              <a:t>Keep the signal to 0 as the previous step</a:t>
            </a:r>
            <a:endParaRPr b="1" sz="1100">
              <a:solidFill>
                <a:srgbClr val="0000C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100">
              <a:solidFill>
                <a:srgbClr val="0000C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0000CC"/>
              </a:solidFill>
            </a:endParaRPr>
          </a:p>
        </p:txBody>
      </p:sp>
      <p:cxnSp>
        <p:nvCxnSpPr>
          <p:cNvPr id="775" name="Google Shape;775;g37b78ac45a4_0_50"/>
          <p:cNvCxnSpPr/>
          <p:nvPr/>
        </p:nvCxnSpPr>
        <p:spPr>
          <a:xfrm>
            <a:off x="1045675" y="3575550"/>
            <a:ext cx="318300" cy="1500"/>
          </a:xfrm>
          <a:prstGeom prst="straightConnector1">
            <a:avLst/>
          </a:prstGeom>
          <a:noFill/>
          <a:ln cap="flat" cmpd="sng" w="28575">
            <a:solidFill>
              <a:srgbClr val="0000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76" name="Google Shape;776;g37b78ac45a4_0_50"/>
          <p:cNvCxnSpPr/>
          <p:nvPr/>
        </p:nvCxnSpPr>
        <p:spPr>
          <a:xfrm>
            <a:off x="2000575" y="3578550"/>
            <a:ext cx="318300" cy="1500"/>
          </a:xfrm>
          <a:prstGeom prst="straightConnector1">
            <a:avLst/>
          </a:prstGeom>
          <a:noFill/>
          <a:ln cap="flat" cmpd="sng" w="28575">
            <a:solidFill>
              <a:srgbClr val="0000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77" name="Google Shape;777;g37b78ac45a4_0_50"/>
          <p:cNvCxnSpPr/>
          <p:nvPr/>
        </p:nvCxnSpPr>
        <p:spPr>
          <a:xfrm>
            <a:off x="1363975" y="3575550"/>
            <a:ext cx="318300" cy="1500"/>
          </a:xfrm>
          <a:prstGeom prst="straightConnector1">
            <a:avLst/>
          </a:prstGeom>
          <a:noFill/>
          <a:ln cap="flat" cmpd="sng" w="28575">
            <a:solidFill>
              <a:srgbClr val="0000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78" name="Google Shape;778;g37b78ac45a4_0_50"/>
          <p:cNvCxnSpPr/>
          <p:nvPr/>
        </p:nvCxnSpPr>
        <p:spPr>
          <a:xfrm>
            <a:off x="1682275" y="3577050"/>
            <a:ext cx="318300" cy="1500"/>
          </a:xfrm>
          <a:prstGeom prst="straightConnector1">
            <a:avLst/>
          </a:prstGeom>
          <a:noFill/>
          <a:ln cap="flat" cmpd="sng" w="28575">
            <a:solidFill>
              <a:srgbClr val="0000CC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800"/>
                                        <p:tgtEl>
                                          <p:spTgt spid="7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2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g37b78ac45a4_0_77"/>
          <p:cNvSpPr/>
          <p:nvPr/>
        </p:nvSpPr>
        <p:spPr>
          <a:xfrm>
            <a:off x="0" y="33338"/>
            <a:ext cx="9144000" cy="4906800"/>
          </a:xfrm>
          <a:prstGeom prst="roundRect">
            <a:avLst>
              <a:gd fmla="val 2852" name="adj"/>
            </a:avLst>
          </a:prstGeom>
          <a:solidFill>
            <a:srgbClr val="FFFFFF"/>
          </a:solidFill>
          <a:ln>
            <a:noFill/>
          </a:ln>
          <a:effectLst>
            <a:outerShdw blurRad="57150" rotWithShape="0" algn="bl" dist="19050">
              <a:srgbClr val="000000">
                <a:alpha val="863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784" name="Google Shape;784;g37b78ac45a4_0_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66626" y="76200"/>
            <a:ext cx="560349" cy="514126"/>
          </a:xfrm>
          <a:prstGeom prst="rect">
            <a:avLst/>
          </a:prstGeom>
          <a:noFill/>
          <a:ln>
            <a:noFill/>
          </a:ln>
        </p:spPr>
      </p:pic>
      <p:sp>
        <p:nvSpPr>
          <p:cNvPr id="785" name="Google Shape;785;g37b78ac45a4_0_77"/>
          <p:cNvSpPr txBox="1"/>
          <p:nvPr/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0" i="0" lang="en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0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86" name="Google Shape;786;g37b78ac45a4_0_77"/>
          <p:cNvGrpSpPr/>
          <p:nvPr/>
        </p:nvGrpSpPr>
        <p:grpSpPr>
          <a:xfrm>
            <a:off x="50480" y="122879"/>
            <a:ext cx="277873" cy="68400"/>
            <a:chOff x="411700" y="2416840"/>
            <a:chExt cx="277873" cy="68400"/>
          </a:xfrm>
        </p:grpSpPr>
        <p:sp>
          <p:nvSpPr>
            <p:cNvPr id="787" name="Google Shape;787;g37b78ac45a4_0_77"/>
            <p:cNvSpPr/>
            <p:nvPr/>
          </p:nvSpPr>
          <p:spPr>
            <a:xfrm>
              <a:off x="411700" y="2416840"/>
              <a:ext cx="68400" cy="68400"/>
            </a:xfrm>
            <a:prstGeom prst="ellipse">
              <a:avLst/>
            </a:prstGeom>
            <a:solidFill>
              <a:srgbClr val="FF6B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8" name="Google Shape;788;g37b78ac45a4_0_77"/>
            <p:cNvSpPr/>
            <p:nvPr/>
          </p:nvSpPr>
          <p:spPr>
            <a:xfrm>
              <a:off x="516436" y="2416840"/>
              <a:ext cx="68400" cy="68400"/>
            </a:xfrm>
            <a:prstGeom prst="ellipse">
              <a:avLst/>
            </a:prstGeom>
            <a:solidFill>
              <a:srgbClr val="FFC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9" name="Google Shape;789;g37b78ac45a4_0_77"/>
            <p:cNvSpPr/>
            <p:nvPr/>
          </p:nvSpPr>
          <p:spPr>
            <a:xfrm>
              <a:off x="621173" y="2416840"/>
              <a:ext cx="68400" cy="68400"/>
            </a:xfrm>
            <a:prstGeom prst="ellipse">
              <a:avLst/>
            </a:prstGeom>
            <a:solidFill>
              <a:srgbClr val="28C8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90" name="Google Shape;790;g37b78ac45a4_0_77"/>
          <p:cNvSpPr txBox="1"/>
          <p:nvPr/>
        </p:nvSpPr>
        <p:spPr>
          <a:xfrm>
            <a:off x="156200" y="76200"/>
            <a:ext cx="8222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" sz="30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Negative Level Triggered Timing Diagram </a:t>
            </a:r>
            <a:endParaRPr b="0" i="0" sz="30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791" name="Google Shape;791;g37b78ac45a4_0_77"/>
          <p:cNvSpPr txBox="1"/>
          <p:nvPr/>
        </p:nvSpPr>
        <p:spPr>
          <a:xfrm>
            <a:off x="0" y="4876800"/>
            <a:ext cx="5062200" cy="3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4F4F4F"/>
                </a:solidFill>
                <a:latin typeface="Lexend Light"/>
                <a:ea typeface="Lexend Light"/>
                <a:cs typeface="Lexend Light"/>
                <a:sym typeface="Lexend Light"/>
              </a:rPr>
              <a:t>Department of Computer Science and Engineering</a:t>
            </a:r>
            <a:endParaRPr b="1" i="0" sz="900" u="none" cap="none" strike="noStrike">
              <a:solidFill>
                <a:srgbClr val="4F4F4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792" name="Google Shape;792;g37b78ac45a4_0_77"/>
          <p:cNvSpPr txBox="1"/>
          <p:nvPr/>
        </p:nvSpPr>
        <p:spPr>
          <a:xfrm>
            <a:off x="2946600" y="4883850"/>
            <a:ext cx="32508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4F4F4F"/>
                </a:solidFill>
                <a:latin typeface="Lexend"/>
                <a:ea typeface="Lexend"/>
                <a:cs typeface="Lexend"/>
                <a:sym typeface="Lexend"/>
              </a:rPr>
              <a:t>CSE260 - Digital Logic Design</a:t>
            </a:r>
            <a:endParaRPr b="0" i="0" sz="900" u="none" cap="none" strike="noStrike">
              <a:solidFill>
                <a:srgbClr val="4F4F4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793" name="Google Shape;793;g37b78ac45a4_0_77"/>
          <p:cNvSpPr txBox="1"/>
          <p:nvPr/>
        </p:nvSpPr>
        <p:spPr>
          <a:xfrm>
            <a:off x="6324200" y="1579375"/>
            <a:ext cx="2631600" cy="6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SR Latch Truth Table</a:t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794" name="Google Shape;794;g37b78ac45a4_0_77"/>
          <p:cNvGraphicFramePr/>
          <p:nvPr/>
        </p:nvGraphicFramePr>
        <p:xfrm>
          <a:off x="5925675" y="21693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{6B1364BF-8A7C-42D6-8912-4537F10F1216}</a:tableStyleId>
              </a:tblPr>
              <a:tblGrid>
                <a:gridCol w="407550"/>
                <a:gridCol w="455225"/>
                <a:gridCol w="995250"/>
                <a:gridCol w="995250"/>
              </a:tblGrid>
              <a:tr h="3233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1" lang="en" sz="15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S</a:t>
                      </a:r>
                      <a:endParaRPr b="1" sz="15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1" lang="en" sz="15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R</a:t>
                      </a:r>
                      <a:endParaRPr b="1" sz="15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1" lang="en" sz="15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Q</a:t>
                      </a:r>
                      <a:endParaRPr b="1" sz="15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1" lang="en" sz="15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Q'</a:t>
                      </a:r>
                      <a:endParaRPr b="1" sz="15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</a:tr>
              <a:tr h="451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0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0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Not Used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 hMerge="1"/>
              </a:tr>
              <a:tr h="3113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0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1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1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0</a:t>
                      </a:r>
                      <a:endParaRPr sz="1400" u="none" cap="none" strike="noStrike">
                        <a:solidFill>
                          <a:srgbClr val="000000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</a:tr>
              <a:tr h="3113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1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0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0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1</a:t>
                      </a:r>
                      <a:endParaRPr sz="1400" u="none" cap="none" strike="noStrike">
                        <a:solidFill>
                          <a:srgbClr val="000000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</a:tr>
              <a:tr h="3113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1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1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Memory/No Change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 hMerge="1"/>
              </a:tr>
            </a:tbl>
          </a:graphicData>
        </a:graphic>
      </p:graphicFrame>
      <p:pic>
        <p:nvPicPr>
          <p:cNvPr id="795" name="Google Shape;795;g37b78ac45a4_0_77" title="Capture (1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8350" y="722700"/>
            <a:ext cx="5470168" cy="39405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96" name="Google Shape;796;g37b78ac45a4_0_77"/>
          <p:cNvCxnSpPr/>
          <p:nvPr/>
        </p:nvCxnSpPr>
        <p:spPr>
          <a:xfrm rot="10800000">
            <a:off x="2439375" y="1405050"/>
            <a:ext cx="15300" cy="419100"/>
          </a:xfrm>
          <a:prstGeom prst="straightConnector1">
            <a:avLst/>
          </a:prstGeom>
          <a:noFill/>
          <a:ln cap="flat" cmpd="sng" w="28575">
            <a:solidFill>
              <a:srgbClr val="0000CC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97" name="Google Shape;797;g37b78ac45a4_0_77"/>
          <p:cNvSpPr txBox="1"/>
          <p:nvPr/>
        </p:nvSpPr>
        <p:spPr>
          <a:xfrm>
            <a:off x="1929450" y="1024988"/>
            <a:ext cx="1355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0000CC"/>
                </a:solidFill>
              </a:rPr>
              <a:t>Negative </a:t>
            </a:r>
            <a:r>
              <a:rPr b="1" lang="en" sz="800">
                <a:solidFill>
                  <a:srgbClr val="0000CC"/>
                </a:solidFill>
              </a:rPr>
              <a:t>level found</a:t>
            </a:r>
            <a:endParaRPr b="1" sz="800">
              <a:solidFill>
                <a:srgbClr val="0000CC"/>
              </a:solidFill>
            </a:endParaRPr>
          </a:p>
        </p:txBody>
      </p:sp>
      <p:sp>
        <p:nvSpPr>
          <p:cNvPr id="798" name="Google Shape;798;g37b78ac45a4_0_77"/>
          <p:cNvSpPr txBox="1"/>
          <p:nvPr/>
        </p:nvSpPr>
        <p:spPr>
          <a:xfrm>
            <a:off x="1240450" y="3891525"/>
            <a:ext cx="3896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000CC"/>
                </a:solidFill>
              </a:rPr>
              <a:t>Move the signal to 1 as Q=1</a:t>
            </a:r>
            <a:endParaRPr b="1" sz="1100">
              <a:solidFill>
                <a:srgbClr val="0000CC"/>
              </a:solidFill>
            </a:endParaRPr>
          </a:p>
        </p:txBody>
      </p:sp>
      <p:cxnSp>
        <p:nvCxnSpPr>
          <p:cNvPr id="799" name="Google Shape;799;g37b78ac45a4_0_77"/>
          <p:cNvCxnSpPr/>
          <p:nvPr/>
        </p:nvCxnSpPr>
        <p:spPr>
          <a:xfrm>
            <a:off x="1045675" y="3575550"/>
            <a:ext cx="318300" cy="1500"/>
          </a:xfrm>
          <a:prstGeom prst="straightConnector1">
            <a:avLst/>
          </a:prstGeom>
          <a:noFill/>
          <a:ln cap="flat" cmpd="sng" w="28575">
            <a:solidFill>
              <a:srgbClr val="0000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00" name="Google Shape;800;g37b78ac45a4_0_77"/>
          <p:cNvCxnSpPr/>
          <p:nvPr/>
        </p:nvCxnSpPr>
        <p:spPr>
          <a:xfrm flipH="1" rot="10800000">
            <a:off x="2318175" y="3322000"/>
            <a:ext cx="600" cy="264900"/>
          </a:xfrm>
          <a:prstGeom prst="straightConnector1">
            <a:avLst/>
          </a:prstGeom>
          <a:noFill/>
          <a:ln cap="flat" cmpd="sng" w="28575">
            <a:solidFill>
              <a:srgbClr val="0000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01" name="Google Shape;801;g37b78ac45a4_0_77"/>
          <p:cNvCxnSpPr/>
          <p:nvPr/>
        </p:nvCxnSpPr>
        <p:spPr>
          <a:xfrm>
            <a:off x="1363975" y="3575550"/>
            <a:ext cx="318300" cy="1500"/>
          </a:xfrm>
          <a:prstGeom prst="straightConnector1">
            <a:avLst/>
          </a:prstGeom>
          <a:noFill/>
          <a:ln cap="flat" cmpd="sng" w="28575">
            <a:solidFill>
              <a:srgbClr val="0000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02" name="Google Shape;802;g37b78ac45a4_0_77"/>
          <p:cNvCxnSpPr/>
          <p:nvPr/>
        </p:nvCxnSpPr>
        <p:spPr>
          <a:xfrm>
            <a:off x="1682275" y="3577050"/>
            <a:ext cx="318300" cy="1500"/>
          </a:xfrm>
          <a:prstGeom prst="straightConnector1">
            <a:avLst/>
          </a:prstGeom>
          <a:noFill/>
          <a:ln cap="flat" cmpd="sng" w="28575">
            <a:solidFill>
              <a:srgbClr val="0000C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03" name="Google Shape;803;g37b78ac45a4_0_77"/>
          <p:cNvSpPr/>
          <p:nvPr/>
        </p:nvSpPr>
        <p:spPr>
          <a:xfrm>
            <a:off x="6034000" y="3061100"/>
            <a:ext cx="769200" cy="307800"/>
          </a:xfrm>
          <a:prstGeom prst="rect">
            <a:avLst/>
          </a:prstGeom>
          <a:noFill/>
          <a:ln cap="flat" cmpd="sng" w="28575">
            <a:solidFill>
              <a:srgbClr val="0000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4" name="Google Shape;804;g37b78ac45a4_0_77"/>
          <p:cNvSpPr/>
          <p:nvPr/>
        </p:nvSpPr>
        <p:spPr>
          <a:xfrm>
            <a:off x="7153750" y="3057950"/>
            <a:ext cx="426600" cy="314100"/>
          </a:xfrm>
          <a:prstGeom prst="rect">
            <a:avLst/>
          </a:prstGeom>
          <a:noFill/>
          <a:ln cap="flat" cmpd="sng" w="2857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5" name="Google Shape;805;g37b78ac45a4_0_77"/>
          <p:cNvSpPr txBox="1"/>
          <p:nvPr/>
        </p:nvSpPr>
        <p:spPr>
          <a:xfrm>
            <a:off x="2310825" y="1759288"/>
            <a:ext cx="3462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0000CC"/>
                </a:solidFill>
              </a:rPr>
              <a:t>0</a:t>
            </a:r>
            <a:endParaRPr b="1" sz="1500">
              <a:solidFill>
                <a:srgbClr val="0000CC"/>
              </a:solidFill>
            </a:endParaRPr>
          </a:p>
        </p:txBody>
      </p:sp>
      <p:sp>
        <p:nvSpPr>
          <p:cNvPr id="806" name="Google Shape;806;g37b78ac45a4_0_77"/>
          <p:cNvSpPr txBox="1"/>
          <p:nvPr/>
        </p:nvSpPr>
        <p:spPr>
          <a:xfrm>
            <a:off x="2310825" y="2506513"/>
            <a:ext cx="3462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0000CC"/>
                </a:solidFill>
              </a:rPr>
              <a:t>1</a:t>
            </a:r>
            <a:endParaRPr b="1" sz="1500">
              <a:solidFill>
                <a:srgbClr val="0000CC"/>
              </a:solidFill>
            </a:endParaRPr>
          </a:p>
        </p:txBody>
      </p:sp>
      <p:cxnSp>
        <p:nvCxnSpPr>
          <p:cNvPr id="807" name="Google Shape;807;g37b78ac45a4_0_77"/>
          <p:cNvCxnSpPr/>
          <p:nvPr/>
        </p:nvCxnSpPr>
        <p:spPr>
          <a:xfrm flipH="1">
            <a:off x="1972225" y="3577750"/>
            <a:ext cx="361200" cy="600"/>
          </a:xfrm>
          <a:prstGeom prst="straightConnector1">
            <a:avLst/>
          </a:prstGeom>
          <a:noFill/>
          <a:ln cap="flat" cmpd="sng" w="28575">
            <a:solidFill>
              <a:srgbClr val="0000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08" name="Google Shape;808;g37b78ac45a4_0_77"/>
          <p:cNvCxnSpPr/>
          <p:nvPr/>
        </p:nvCxnSpPr>
        <p:spPr>
          <a:xfrm flipH="1">
            <a:off x="2317475" y="3331525"/>
            <a:ext cx="332400" cy="2400"/>
          </a:xfrm>
          <a:prstGeom prst="straightConnector1">
            <a:avLst/>
          </a:prstGeom>
          <a:noFill/>
          <a:ln cap="flat" cmpd="sng" w="28575">
            <a:solidFill>
              <a:srgbClr val="0000CC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800"/>
                                        <p:tgtEl>
                                          <p:spTgt spid="8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8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g37b78ac45a4_0_108"/>
          <p:cNvSpPr/>
          <p:nvPr/>
        </p:nvSpPr>
        <p:spPr>
          <a:xfrm>
            <a:off x="0" y="33338"/>
            <a:ext cx="9144000" cy="4906800"/>
          </a:xfrm>
          <a:prstGeom prst="roundRect">
            <a:avLst>
              <a:gd fmla="val 2852" name="adj"/>
            </a:avLst>
          </a:prstGeom>
          <a:solidFill>
            <a:srgbClr val="FFFFFF"/>
          </a:solidFill>
          <a:ln>
            <a:noFill/>
          </a:ln>
          <a:effectLst>
            <a:outerShdw blurRad="57150" rotWithShape="0" algn="bl" dist="19050">
              <a:srgbClr val="000000">
                <a:alpha val="863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814" name="Google Shape;814;g37b78ac45a4_0_10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66626" y="76200"/>
            <a:ext cx="560349" cy="514126"/>
          </a:xfrm>
          <a:prstGeom prst="rect">
            <a:avLst/>
          </a:prstGeom>
          <a:noFill/>
          <a:ln>
            <a:noFill/>
          </a:ln>
        </p:spPr>
      </p:pic>
      <p:sp>
        <p:nvSpPr>
          <p:cNvPr id="815" name="Google Shape;815;g37b78ac45a4_0_108"/>
          <p:cNvSpPr txBox="1"/>
          <p:nvPr/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0" i="0" lang="en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0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16" name="Google Shape;816;g37b78ac45a4_0_108"/>
          <p:cNvGrpSpPr/>
          <p:nvPr/>
        </p:nvGrpSpPr>
        <p:grpSpPr>
          <a:xfrm>
            <a:off x="50480" y="122879"/>
            <a:ext cx="277873" cy="68400"/>
            <a:chOff x="411700" y="2416840"/>
            <a:chExt cx="277873" cy="68400"/>
          </a:xfrm>
        </p:grpSpPr>
        <p:sp>
          <p:nvSpPr>
            <p:cNvPr id="817" name="Google Shape;817;g37b78ac45a4_0_108"/>
            <p:cNvSpPr/>
            <p:nvPr/>
          </p:nvSpPr>
          <p:spPr>
            <a:xfrm>
              <a:off x="411700" y="2416840"/>
              <a:ext cx="68400" cy="68400"/>
            </a:xfrm>
            <a:prstGeom prst="ellipse">
              <a:avLst/>
            </a:prstGeom>
            <a:solidFill>
              <a:srgbClr val="FF6B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8" name="Google Shape;818;g37b78ac45a4_0_108"/>
            <p:cNvSpPr/>
            <p:nvPr/>
          </p:nvSpPr>
          <p:spPr>
            <a:xfrm>
              <a:off x="516436" y="2416840"/>
              <a:ext cx="68400" cy="68400"/>
            </a:xfrm>
            <a:prstGeom prst="ellipse">
              <a:avLst/>
            </a:prstGeom>
            <a:solidFill>
              <a:srgbClr val="FFC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9" name="Google Shape;819;g37b78ac45a4_0_108"/>
            <p:cNvSpPr/>
            <p:nvPr/>
          </p:nvSpPr>
          <p:spPr>
            <a:xfrm>
              <a:off x="621173" y="2416840"/>
              <a:ext cx="68400" cy="68400"/>
            </a:xfrm>
            <a:prstGeom prst="ellipse">
              <a:avLst/>
            </a:prstGeom>
            <a:solidFill>
              <a:srgbClr val="28C8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20" name="Google Shape;820;g37b78ac45a4_0_108"/>
          <p:cNvSpPr txBox="1"/>
          <p:nvPr/>
        </p:nvSpPr>
        <p:spPr>
          <a:xfrm>
            <a:off x="156200" y="76200"/>
            <a:ext cx="8222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" sz="30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Negative Level Triggered Timing Diagram </a:t>
            </a:r>
            <a:endParaRPr b="0" i="0" sz="30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821" name="Google Shape;821;g37b78ac45a4_0_108"/>
          <p:cNvSpPr txBox="1"/>
          <p:nvPr/>
        </p:nvSpPr>
        <p:spPr>
          <a:xfrm>
            <a:off x="0" y="4876800"/>
            <a:ext cx="5062200" cy="3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4F4F4F"/>
                </a:solidFill>
                <a:latin typeface="Lexend Light"/>
                <a:ea typeface="Lexend Light"/>
                <a:cs typeface="Lexend Light"/>
                <a:sym typeface="Lexend Light"/>
              </a:rPr>
              <a:t>Department of Computer Science and Engineering</a:t>
            </a:r>
            <a:endParaRPr b="1" i="0" sz="900" u="none" cap="none" strike="noStrike">
              <a:solidFill>
                <a:srgbClr val="4F4F4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822" name="Google Shape;822;g37b78ac45a4_0_108"/>
          <p:cNvSpPr txBox="1"/>
          <p:nvPr/>
        </p:nvSpPr>
        <p:spPr>
          <a:xfrm>
            <a:off x="2946600" y="4883850"/>
            <a:ext cx="32508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4F4F4F"/>
                </a:solidFill>
                <a:latin typeface="Lexend"/>
                <a:ea typeface="Lexend"/>
                <a:cs typeface="Lexend"/>
                <a:sym typeface="Lexend"/>
              </a:rPr>
              <a:t>CSE260 - Digital Logic Design</a:t>
            </a:r>
            <a:endParaRPr b="0" i="0" sz="900" u="none" cap="none" strike="noStrike">
              <a:solidFill>
                <a:srgbClr val="4F4F4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823" name="Google Shape;823;g37b78ac45a4_0_108"/>
          <p:cNvSpPr txBox="1"/>
          <p:nvPr/>
        </p:nvSpPr>
        <p:spPr>
          <a:xfrm>
            <a:off x="6324200" y="1579375"/>
            <a:ext cx="2631600" cy="6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SR Latch Truth Table</a:t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824" name="Google Shape;824;g37b78ac45a4_0_108"/>
          <p:cNvGraphicFramePr/>
          <p:nvPr/>
        </p:nvGraphicFramePr>
        <p:xfrm>
          <a:off x="5925675" y="21693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{6B1364BF-8A7C-42D6-8912-4537F10F1216}</a:tableStyleId>
              </a:tblPr>
              <a:tblGrid>
                <a:gridCol w="407550"/>
                <a:gridCol w="455225"/>
                <a:gridCol w="995250"/>
                <a:gridCol w="995250"/>
              </a:tblGrid>
              <a:tr h="3233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1" lang="en" sz="15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S</a:t>
                      </a:r>
                      <a:endParaRPr b="1" sz="15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1" lang="en" sz="15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R</a:t>
                      </a:r>
                      <a:endParaRPr b="1" sz="15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1" lang="en" sz="15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Q</a:t>
                      </a:r>
                      <a:endParaRPr b="1" sz="15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1" lang="en" sz="15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Q'</a:t>
                      </a:r>
                      <a:endParaRPr b="1" sz="15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</a:tr>
              <a:tr h="451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0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0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Not Used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 hMerge="1"/>
              </a:tr>
              <a:tr h="3113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0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1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1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0</a:t>
                      </a:r>
                      <a:endParaRPr sz="1400" u="none" cap="none" strike="noStrike">
                        <a:solidFill>
                          <a:srgbClr val="000000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</a:tr>
              <a:tr h="3113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1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0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0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1</a:t>
                      </a:r>
                      <a:endParaRPr sz="1400" u="none" cap="none" strike="noStrike">
                        <a:solidFill>
                          <a:srgbClr val="000000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</a:tr>
              <a:tr h="3113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1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1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Memory/No Change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 hMerge="1"/>
              </a:tr>
            </a:tbl>
          </a:graphicData>
        </a:graphic>
      </p:graphicFrame>
      <p:pic>
        <p:nvPicPr>
          <p:cNvPr id="825" name="Google Shape;825;g37b78ac45a4_0_108" title="Capture (1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9825" y="722700"/>
            <a:ext cx="5470168" cy="3940525"/>
          </a:xfrm>
          <a:prstGeom prst="rect">
            <a:avLst/>
          </a:prstGeom>
          <a:noFill/>
          <a:ln>
            <a:noFill/>
          </a:ln>
        </p:spPr>
      </p:pic>
      <p:sp>
        <p:nvSpPr>
          <p:cNvPr id="826" name="Google Shape;826;g37b78ac45a4_0_108"/>
          <p:cNvSpPr txBox="1"/>
          <p:nvPr/>
        </p:nvSpPr>
        <p:spPr>
          <a:xfrm>
            <a:off x="1240450" y="3891525"/>
            <a:ext cx="3896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000CC"/>
                </a:solidFill>
              </a:rPr>
              <a:t>Continue</a:t>
            </a:r>
            <a:r>
              <a:rPr b="1" lang="en" sz="1100">
                <a:solidFill>
                  <a:srgbClr val="0000CC"/>
                </a:solidFill>
              </a:rPr>
              <a:t> like this…</a:t>
            </a:r>
            <a:endParaRPr b="1" sz="1100">
              <a:solidFill>
                <a:srgbClr val="0000CC"/>
              </a:solidFill>
            </a:endParaRPr>
          </a:p>
        </p:txBody>
      </p:sp>
      <p:cxnSp>
        <p:nvCxnSpPr>
          <p:cNvPr id="827" name="Google Shape;827;g37b78ac45a4_0_108"/>
          <p:cNvCxnSpPr/>
          <p:nvPr/>
        </p:nvCxnSpPr>
        <p:spPr>
          <a:xfrm>
            <a:off x="1045675" y="3575550"/>
            <a:ext cx="318300" cy="1500"/>
          </a:xfrm>
          <a:prstGeom prst="straightConnector1">
            <a:avLst/>
          </a:prstGeom>
          <a:noFill/>
          <a:ln cap="flat" cmpd="sng" w="28575">
            <a:solidFill>
              <a:srgbClr val="0000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28" name="Google Shape;828;g37b78ac45a4_0_108"/>
          <p:cNvCxnSpPr/>
          <p:nvPr/>
        </p:nvCxnSpPr>
        <p:spPr>
          <a:xfrm flipH="1" rot="10800000">
            <a:off x="2318175" y="3322000"/>
            <a:ext cx="600" cy="264900"/>
          </a:xfrm>
          <a:prstGeom prst="straightConnector1">
            <a:avLst/>
          </a:prstGeom>
          <a:noFill/>
          <a:ln cap="flat" cmpd="sng" w="28575">
            <a:solidFill>
              <a:srgbClr val="0000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29" name="Google Shape;829;g37b78ac45a4_0_108"/>
          <p:cNvCxnSpPr/>
          <p:nvPr/>
        </p:nvCxnSpPr>
        <p:spPr>
          <a:xfrm>
            <a:off x="1363975" y="3575550"/>
            <a:ext cx="318300" cy="1500"/>
          </a:xfrm>
          <a:prstGeom prst="straightConnector1">
            <a:avLst/>
          </a:prstGeom>
          <a:noFill/>
          <a:ln cap="flat" cmpd="sng" w="28575">
            <a:solidFill>
              <a:srgbClr val="0000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30" name="Google Shape;830;g37b78ac45a4_0_108"/>
          <p:cNvCxnSpPr/>
          <p:nvPr/>
        </p:nvCxnSpPr>
        <p:spPr>
          <a:xfrm>
            <a:off x="1682275" y="3577050"/>
            <a:ext cx="318300" cy="1500"/>
          </a:xfrm>
          <a:prstGeom prst="straightConnector1">
            <a:avLst/>
          </a:prstGeom>
          <a:noFill/>
          <a:ln cap="flat" cmpd="sng" w="28575">
            <a:solidFill>
              <a:srgbClr val="0000C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31" name="Google Shape;831;g37b78ac45a4_0_108"/>
          <p:cNvSpPr/>
          <p:nvPr/>
        </p:nvSpPr>
        <p:spPr>
          <a:xfrm>
            <a:off x="6034000" y="3061100"/>
            <a:ext cx="769200" cy="307800"/>
          </a:xfrm>
          <a:prstGeom prst="rect">
            <a:avLst/>
          </a:prstGeom>
          <a:noFill/>
          <a:ln cap="flat" cmpd="sng" w="28575">
            <a:solidFill>
              <a:srgbClr val="0000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2" name="Google Shape;832;g37b78ac45a4_0_108"/>
          <p:cNvSpPr/>
          <p:nvPr/>
        </p:nvSpPr>
        <p:spPr>
          <a:xfrm>
            <a:off x="7153750" y="3057950"/>
            <a:ext cx="426600" cy="314100"/>
          </a:xfrm>
          <a:prstGeom prst="rect">
            <a:avLst/>
          </a:prstGeom>
          <a:noFill/>
          <a:ln cap="flat" cmpd="sng" w="2857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33" name="Google Shape;833;g37b78ac45a4_0_108"/>
          <p:cNvCxnSpPr/>
          <p:nvPr/>
        </p:nvCxnSpPr>
        <p:spPr>
          <a:xfrm flipH="1">
            <a:off x="1972225" y="3577750"/>
            <a:ext cx="361200" cy="600"/>
          </a:xfrm>
          <a:prstGeom prst="straightConnector1">
            <a:avLst/>
          </a:prstGeom>
          <a:noFill/>
          <a:ln cap="flat" cmpd="sng" w="28575">
            <a:solidFill>
              <a:srgbClr val="0000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34" name="Google Shape;834;g37b78ac45a4_0_108"/>
          <p:cNvCxnSpPr/>
          <p:nvPr/>
        </p:nvCxnSpPr>
        <p:spPr>
          <a:xfrm flipH="1">
            <a:off x="2317475" y="3331525"/>
            <a:ext cx="332400" cy="2400"/>
          </a:xfrm>
          <a:prstGeom prst="straightConnector1">
            <a:avLst/>
          </a:prstGeom>
          <a:noFill/>
          <a:ln cap="flat" cmpd="sng" w="28575">
            <a:solidFill>
              <a:srgbClr val="0000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35" name="Google Shape;835;g37b78ac45a4_0_108"/>
          <p:cNvCxnSpPr/>
          <p:nvPr/>
        </p:nvCxnSpPr>
        <p:spPr>
          <a:xfrm flipH="1">
            <a:off x="2647300" y="3329125"/>
            <a:ext cx="332400" cy="2400"/>
          </a:xfrm>
          <a:prstGeom prst="straightConnector1">
            <a:avLst/>
          </a:prstGeom>
          <a:noFill/>
          <a:ln cap="flat" cmpd="sng" w="28575">
            <a:solidFill>
              <a:srgbClr val="0000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36" name="Google Shape;836;g37b78ac45a4_0_108"/>
          <p:cNvCxnSpPr/>
          <p:nvPr/>
        </p:nvCxnSpPr>
        <p:spPr>
          <a:xfrm rot="10800000">
            <a:off x="2968125" y="3337350"/>
            <a:ext cx="0" cy="242100"/>
          </a:xfrm>
          <a:prstGeom prst="straightConnector1">
            <a:avLst/>
          </a:prstGeom>
          <a:noFill/>
          <a:ln cap="flat" cmpd="sng" w="28575">
            <a:solidFill>
              <a:srgbClr val="0000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37" name="Google Shape;837;g37b78ac45a4_0_108"/>
          <p:cNvCxnSpPr/>
          <p:nvPr/>
        </p:nvCxnSpPr>
        <p:spPr>
          <a:xfrm rot="10800000">
            <a:off x="2960925" y="3565950"/>
            <a:ext cx="339600" cy="0"/>
          </a:xfrm>
          <a:prstGeom prst="straightConnector1">
            <a:avLst/>
          </a:prstGeom>
          <a:noFill/>
          <a:ln cap="flat" cmpd="sng" w="28575">
            <a:solidFill>
              <a:srgbClr val="0000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38" name="Google Shape;838;g37b78ac45a4_0_108"/>
          <p:cNvCxnSpPr/>
          <p:nvPr/>
        </p:nvCxnSpPr>
        <p:spPr>
          <a:xfrm rot="10800000">
            <a:off x="3287225" y="3565425"/>
            <a:ext cx="339600" cy="0"/>
          </a:xfrm>
          <a:prstGeom prst="straightConnector1">
            <a:avLst/>
          </a:prstGeom>
          <a:noFill/>
          <a:ln cap="flat" cmpd="sng" w="28575">
            <a:solidFill>
              <a:srgbClr val="0000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39" name="Google Shape;839;g37b78ac45a4_0_108"/>
          <p:cNvCxnSpPr/>
          <p:nvPr/>
        </p:nvCxnSpPr>
        <p:spPr>
          <a:xfrm flipH="1" rot="10800000">
            <a:off x="3615825" y="3321450"/>
            <a:ext cx="300" cy="258000"/>
          </a:xfrm>
          <a:prstGeom prst="straightConnector1">
            <a:avLst/>
          </a:prstGeom>
          <a:noFill/>
          <a:ln cap="flat" cmpd="sng" w="28575">
            <a:solidFill>
              <a:srgbClr val="0000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40" name="Google Shape;840;g37b78ac45a4_0_108"/>
          <p:cNvCxnSpPr/>
          <p:nvPr/>
        </p:nvCxnSpPr>
        <p:spPr>
          <a:xfrm rot="10800000">
            <a:off x="3601175" y="3323675"/>
            <a:ext cx="339600" cy="0"/>
          </a:xfrm>
          <a:prstGeom prst="straightConnector1">
            <a:avLst/>
          </a:prstGeom>
          <a:noFill/>
          <a:ln cap="flat" cmpd="sng" w="28575">
            <a:solidFill>
              <a:srgbClr val="0000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41" name="Google Shape;841;g37b78ac45a4_0_108"/>
          <p:cNvCxnSpPr/>
          <p:nvPr/>
        </p:nvCxnSpPr>
        <p:spPr>
          <a:xfrm rot="10800000">
            <a:off x="3931900" y="3324775"/>
            <a:ext cx="339600" cy="0"/>
          </a:xfrm>
          <a:prstGeom prst="straightConnector1">
            <a:avLst/>
          </a:prstGeom>
          <a:noFill/>
          <a:ln cap="flat" cmpd="sng" w="28575">
            <a:solidFill>
              <a:srgbClr val="0000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42" name="Google Shape;842;g37b78ac45a4_0_108"/>
          <p:cNvCxnSpPr/>
          <p:nvPr/>
        </p:nvCxnSpPr>
        <p:spPr>
          <a:xfrm rot="10800000">
            <a:off x="4255600" y="3323900"/>
            <a:ext cx="339600" cy="0"/>
          </a:xfrm>
          <a:prstGeom prst="straightConnector1">
            <a:avLst/>
          </a:prstGeom>
          <a:noFill/>
          <a:ln cap="flat" cmpd="sng" w="28575">
            <a:solidFill>
              <a:srgbClr val="0000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43" name="Google Shape;843;g37b78ac45a4_0_108"/>
          <p:cNvCxnSpPr/>
          <p:nvPr/>
        </p:nvCxnSpPr>
        <p:spPr>
          <a:xfrm rot="10800000">
            <a:off x="4586413" y="3323900"/>
            <a:ext cx="339600" cy="0"/>
          </a:xfrm>
          <a:prstGeom prst="straightConnector1">
            <a:avLst/>
          </a:prstGeom>
          <a:noFill/>
          <a:ln cap="flat" cmpd="sng" w="28575">
            <a:solidFill>
              <a:srgbClr val="0000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44" name="Google Shape;844;g37b78ac45a4_0_108"/>
          <p:cNvCxnSpPr/>
          <p:nvPr/>
        </p:nvCxnSpPr>
        <p:spPr>
          <a:xfrm rot="10800000">
            <a:off x="4932475" y="3309900"/>
            <a:ext cx="600" cy="260100"/>
          </a:xfrm>
          <a:prstGeom prst="straightConnector1">
            <a:avLst/>
          </a:prstGeom>
          <a:noFill/>
          <a:ln cap="flat" cmpd="sng" w="28575">
            <a:solidFill>
              <a:srgbClr val="0000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45" name="Google Shape;845;g37b78ac45a4_0_108"/>
          <p:cNvCxnSpPr/>
          <p:nvPr/>
        </p:nvCxnSpPr>
        <p:spPr>
          <a:xfrm flipH="1">
            <a:off x="4920163" y="3573050"/>
            <a:ext cx="352500" cy="1800"/>
          </a:xfrm>
          <a:prstGeom prst="straightConnector1">
            <a:avLst/>
          </a:prstGeom>
          <a:noFill/>
          <a:ln cap="flat" cmpd="sng" w="28575">
            <a:solidFill>
              <a:srgbClr val="0000CC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9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g36a82f033e6_0_117"/>
          <p:cNvSpPr/>
          <p:nvPr/>
        </p:nvSpPr>
        <p:spPr>
          <a:xfrm>
            <a:off x="0" y="33338"/>
            <a:ext cx="9144000" cy="4906800"/>
          </a:xfrm>
          <a:prstGeom prst="roundRect">
            <a:avLst>
              <a:gd fmla="val 2852" name="adj"/>
            </a:avLst>
          </a:prstGeom>
          <a:solidFill>
            <a:srgbClr val="FFFFFF"/>
          </a:solidFill>
          <a:ln>
            <a:noFill/>
          </a:ln>
          <a:effectLst>
            <a:outerShdw blurRad="57150" rotWithShape="0" algn="bl" dist="19050">
              <a:srgbClr val="000000">
                <a:alpha val="8627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851" name="Google Shape;851;g36a82f033e6_0_1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07451" y="76200"/>
            <a:ext cx="560349" cy="514126"/>
          </a:xfrm>
          <a:prstGeom prst="rect">
            <a:avLst/>
          </a:prstGeom>
          <a:noFill/>
          <a:ln>
            <a:noFill/>
          </a:ln>
        </p:spPr>
      </p:pic>
      <p:sp>
        <p:nvSpPr>
          <p:cNvPr id="852" name="Google Shape;852;g36a82f033e6_0_117"/>
          <p:cNvSpPr txBox="1"/>
          <p:nvPr/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0" i="0" lang="en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0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53" name="Google Shape;853;g36a82f033e6_0_117"/>
          <p:cNvGrpSpPr/>
          <p:nvPr/>
        </p:nvGrpSpPr>
        <p:grpSpPr>
          <a:xfrm>
            <a:off x="50480" y="122879"/>
            <a:ext cx="277873" cy="68400"/>
            <a:chOff x="411700" y="2416840"/>
            <a:chExt cx="277873" cy="68400"/>
          </a:xfrm>
        </p:grpSpPr>
        <p:sp>
          <p:nvSpPr>
            <p:cNvPr id="854" name="Google Shape;854;g36a82f033e6_0_117"/>
            <p:cNvSpPr/>
            <p:nvPr/>
          </p:nvSpPr>
          <p:spPr>
            <a:xfrm>
              <a:off x="411700" y="2416840"/>
              <a:ext cx="68400" cy="68400"/>
            </a:xfrm>
            <a:prstGeom prst="ellipse">
              <a:avLst/>
            </a:prstGeom>
            <a:solidFill>
              <a:srgbClr val="FF6B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5" name="Google Shape;855;g36a82f033e6_0_117"/>
            <p:cNvSpPr/>
            <p:nvPr/>
          </p:nvSpPr>
          <p:spPr>
            <a:xfrm>
              <a:off x="516436" y="2416840"/>
              <a:ext cx="68400" cy="68400"/>
            </a:xfrm>
            <a:prstGeom prst="ellipse">
              <a:avLst/>
            </a:prstGeom>
            <a:solidFill>
              <a:srgbClr val="FFC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6" name="Google Shape;856;g36a82f033e6_0_117"/>
            <p:cNvSpPr/>
            <p:nvPr/>
          </p:nvSpPr>
          <p:spPr>
            <a:xfrm>
              <a:off x="621173" y="2416840"/>
              <a:ext cx="68400" cy="68400"/>
            </a:xfrm>
            <a:prstGeom prst="ellipse">
              <a:avLst/>
            </a:prstGeom>
            <a:solidFill>
              <a:srgbClr val="28C8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57" name="Google Shape;857;g36a82f033e6_0_117"/>
          <p:cNvSpPr txBox="1"/>
          <p:nvPr/>
        </p:nvSpPr>
        <p:spPr>
          <a:xfrm>
            <a:off x="156200" y="76200"/>
            <a:ext cx="8222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" sz="30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Positive Edge Triggered Timing Diagram </a:t>
            </a:r>
            <a:endParaRPr b="0" i="0" sz="30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858" name="Google Shape;858;g36a82f033e6_0_117"/>
          <p:cNvSpPr txBox="1"/>
          <p:nvPr/>
        </p:nvSpPr>
        <p:spPr>
          <a:xfrm>
            <a:off x="0" y="4876800"/>
            <a:ext cx="5062200" cy="3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4F4F4F"/>
                </a:solidFill>
                <a:latin typeface="Lexend Light"/>
                <a:ea typeface="Lexend Light"/>
                <a:cs typeface="Lexend Light"/>
                <a:sym typeface="Lexend Light"/>
              </a:rPr>
              <a:t>Department of Computer Science and Engineering</a:t>
            </a:r>
            <a:endParaRPr b="1" i="0" sz="900" u="none" cap="none" strike="noStrike">
              <a:solidFill>
                <a:srgbClr val="4F4F4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859" name="Google Shape;859;g36a82f033e6_0_117"/>
          <p:cNvSpPr txBox="1"/>
          <p:nvPr/>
        </p:nvSpPr>
        <p:spPr>
          <a:xfrm>
            <a:off x="2946600" y="4883850"/>
            <a:ext cx="32508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4F4F4F"/>
                </a:solidFill>
                <a:latin typeface="Lexend"/>
                <a:ea typeface="Lexend"/>
                <a:cs typeface="Lexend"/>
                <a:sym typeface="Lexend"/>
              </a:rPr>
              <a:t>CSE260 - Digital Logic Design</a:t>
            </a:r>
            <a:endParaRPr b="0" i="0" sz="900" u="none" cap="none" strike="noStrike">
              <a:solidFill>
                <a:srgbClr val="4F4F4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860" name="Google Shape;860;g36a82f033e6_0_117"/>
          <p:cNvSpPr txBox="1"/>
          <p:nvPr/>
        </p:nvSpPr>
        <p:spPr>
          <a:xfrm>
            <a:off x="6737975" y="1579375"/>
            <a:ext cx="2162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JK FF Truth Table</a:t>
            </a:r>
            <a:endParaRPr b="0" i="0" sz="18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861" name="Google Shape;861;g36a82f033e6_0_117" title="Screenshot 2025-08-19 022723 (1).png"/>
          <p:cNvPicPr preferRelativeResize="0"/>
          <p:nvPr/>
        </p:nvPicPr>
        <p:blipFill rotWithShape="1">
          <a:blip r:embed="rId4">
            <a:alphaModFix/>
          </a:blip>
          <a:srcRect b="0" l="475" r="475" t="0"/>
          <a:stretch/>
        </p:blipFill>
        <p:spPr>
          <a:xfrm>
            <a:off x="232650" y="722700"/>
            <a:ext cx="5632600" cy="41016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862" name="Google Shape;862;g36a82f033e6_0_117"/>
          <p:cNvGraphicFramePr/>
          <p:nvPr/>
        </p:nvGraphicFramePr>
        <p:xfrm>
          <a:off x="6433600" y="22133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{6B1364BF-8A7C-42D6-8912-4537F10F1216}</a:tableStyleId>
              </a:tblPr>
              <a:tblGrid>
                <a:gridCol w="595975"/>
                <a:gridCol w="588475"/>
                <a:gridCol w="603475"/>
                <a:gridCol w="678550"/>
              </a:tblGrid>
              <a:tr h="3233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1" lang="en" sz="15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J</a:t>
                      </a:r>
                      <a:endParaRPr b="1" sz="15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1" lang="en" sz="15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K</a:t>
                      </a:r>
                      <a:endParaRPr b="1" sz="15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1" lang="en" sz="15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Q</a:t>
                      </a:r>
                      <a:endParaRPr b="1" sz="15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1" lang="en" sz="15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Q’</a:t>
                      </a:r>
                      <a:endParaRPr b="1" sz="15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</a:tr>
              <a:tr h="451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0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0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Memory/ No Change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 hMerge="1"/>
              </a:tr>
              <a:tr h="3113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0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1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0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1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</a:tr>
              <a:tr h="3113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1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0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1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0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</a:tr>
              <a:tr h="3113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1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1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Toggle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 hMerge="1"/>
              </a:tr>
            </a:tbl>
          </a:graphicData>
        </a:graphic>
      </p:graphicFrame>
      <p:cxnSp>
        <p:nvCxnSpPr>
          <p:cNvPr id="863" name="Google Shape;863;g36a82f033e6_0_117"/>
          <p:cNvCxnSpPr/>
          <p:nvPr/>
        </p:nvCxnSpPr>
        <p:spPr>
          <a:xfrm>
            <a:off x="1305300" y="866250"/>
            <a:ext cx="13800" cy="2336100"/>
          </a:xfrm>
          <a:prstGeom prst="straightConnector1">
            <a:avLst/>
          </a:prstGeom>
          <a:noFill/>
          <a:ln cap="flat" cmpd="sng" w="28575">
            <a:solidFill>
              <a:srgbClr val="99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64" name="Google Shape;864;g36a82f033e6_0_117"/>
          <p:cNvCxnSpPr/>
          <p:nvPr/>
        </p:nvCxnSpPr>
        <p:spPr>
          <a:xfrm>
            <a:off x="1963725" y="866250"/>
            <a:ext cx="13800" cy="2336100"/>
          </a:xfrm>
          <a:prstGeom prst="straightConnector1">
            <a:avLst/>
          </a:prstGeom>
          <a:noFill/>
          <a:ln cap="flat" cmpd="sng" w="28575">
            <a:solidFill>
              <a:srgbClr val="99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65" name="Google Shape;865;g36a82f033e6_0_117"/>
          <p:cNvCxnSpPr/>
          <p:nvPr/>
        </p:nvCxnSpPr>
        <p:spPr>
          <a:xfrm>
            <a:off x="2622150" y="866250"/>
            <a:ext cx="13800" cy="2336100"/>
          </a:xfrm>
          <a:prstGeom prst="straightConnector1">
            <a:avLst/>
          </a:prstGeom>
          <a:noFill/>
          <a:ln cap="flat" cmpd="sng" w="28575">
            <a:solidFill>
              <a:srgbClr val="99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66" name="Google Shape;866;g36a82f033e6_0_117"/>
          <p:cNvCxnSpPr/>
          <p:nvPr/>
        </p:nvCxnSpPr>
        <p:spPr>
          <a:xfrm>
            <a:off x="3280575" y="866250"/>
            <a:ext cx="13800" cy="2336100"/>
          </a:xfrm>
          <a:prstGeom prst="straightConnector1">
            <a:avLst/>
          </a:prstGeom>
          <a:noFill/>
          <a:ln cap="flat" cmpd="sng" w="28575">
            <a:solidFill>
              <a:srgbClr val="99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67" name="Google Shape;867;g36a82f033e6_0_117"/>
          <p:cNvCxnSpPr/>
          <p:nvPr/>
        </p:nvCxnSpPr>
        <p:spPr>
          <a:xfrm>
            <a:off x="3966550" y="866250"/>
            <a:ext cx="13800" cy="2336100"/>
          </a:xfrm>
          <a:prstGeom prst="straightConnector1">
            <a:avLst/>
          </a:prstGeom>
          <a:noFill/>
          <a:ln cap="flat" cmpd="sng" w="28575">
            <a:solidFill>
              <a:srgbClr val="99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68" name="Google Shape;868;g36a82f033e6_0_117"/>
          <p:cNvCxnSpPr/>
          <p:nvPr/>
        </p:nvCxnSpPr>
        <p:spPr>
          <a:xfrm>
            <a:off x="4624975" y="866250"/>
            <a:ext cx="13800" cy="2336100"/>
          </a:xfrm>
          <a:prstGeom prst="straightConnector1">
            <a:avLst/>
          </a:prstGeom>
          <a:noFill/>
          <a:ln cap="flat" cmpd="sng" w="28575">
            <a:solidFill>
              <a:srgbClr val="99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69" name="Google Shape;869;g36a82f033e6_0_117"/>
          <p:cNvCxnSpPr/>
          <p:nvPr/>
        </p:nvCxnSpPr>
        <p:spPr>
          <a:xfrm>
            <a:off x="5283400" y="866250"/>
            <a:ext cx="13800" cy="2336100"/>
          </a:xfrm>
          <a:prstGeom prst="straightConnector1">
            <a:avLst/>
          </a:prstGeom>
          <a:noFill/>
          <a:ln cap="flat" cmpd="sng" w="28575">
            <a:solidFill>
              <a:srgbClr val="99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70" name="Google Shape;870;g36a82f033e6_0_117"/>
          <p:cNvCxnSpPr/>
          <p:nvPr/>
        </p:nvCxnSpPr>
        <p:spPr>
          <a:xfrm>
            <a:off x="976750" y="3735250"/>
            <a:ext cx="337500" cy="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71" name="Google Shape;871;g36a82f033e6_0_117"/>
          <p:cNvSpPr txBox="1"/>
          <p:nvPr/>
        </p:nvSpPr>
        <p:spPr>
          <a:xfrm>
            <a:off x="1013750" y="1895700"/>
            <a:ext cx="2778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0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872" name="Google Shape;872;g36a82f033e6_0_117"/>
          <p:cNvSpPr txBox="1"/>
          <p:nvPr/>
        </p:nvSpPr>
        <p:spPr>
          <a:xfrm>
            <a:off x="1013750" y="2661150"/>
            <a:ext cx="2778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0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873" name="Google Shape;873;g36a82f033e6_0_117"/>
          <p:cNvSpPr txBox="1"/>
          <p:nvPr/>
        </p:nvSpPr>
        <p:spPr>
          <a:xfrm>
            <a:off x="1672175" y="1895700"/>
            <a:ext cx="2778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0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874" name="Google Shape;874;g36a82f033e6_0_117"/>
          <p:cNvSpPr txBox="1"/>
          <p:nvPr/>
        </p:nvSpPr>
        <p:spPr>
          <a:xfrm>
            <a:off x="1672175" y="2661150"/>
            <a:ext cx="2778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1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875" name="Google Shape;875;g36a82f033e6_0_117"/>
          <p:cNvSpPr txBox="1"/>
          <p:nvPr/>
        </p:nvSpPr>
        <p:spPr>
          <a:xfrm>
            <a:off x="2330600" y="1895700"/>
            <a:ext cx="2778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1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876" name="Google Shape;876;g36a82f033e6_0_117"/>
          <p:cNvSpPr txBox="1"/>
          <p:nvPr/>
        </p:nvSpPr>
        <p:spPr>
          <a:xfrm>
            <a:off x="2330600" y="2684250"/>
            <a:ext cx="2778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0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877" name="Google Shape;877;g36a82f033e6_0_117"/>
          <p:cNvSpPr txBox="1"/>
          <p:nvPr/>
        </p:nvSpPr>
        <p:spPr>
          <a:xfrm>
            <a:off x="2989025" y="1895700"/>
            <a:ext cx="2778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1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878" name="Google Shape;878;g36a82f033e6_0_117"/>
          <p:cNvSpPr txBox="1"/>
          <p:nvPr/>
        </p:nvSpPr>
        <p:spPr>
          <a:xfrm>
            <a:off x="2989025" y="2684250"/>
            <a:ext cx="2778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1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879" name="Google Shape;879;g36a82f033e6_0_117"/>
          <p:cNvSpPr txBox="1"/>
          <p:nvPr/>
        </p:nvSpPr>
        <p:spPr>
          <a:xfrm>
            <a:off x="3647450" y="1895700"/>
            <a:ext cx="2778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1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880" name="Google Shape;880;g36a82f033e6_0_117"/>
          <p:cNvSpPr txBox="1"/>
          <p:nvPr/>
        </p:nvSpPr>
        <p:spPr>
          <a:xfrm>
            <a:off x="3647450" y="2684250"/>
            <a:ext cx="2778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1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881" name="Google Shape;881;g36a82f033e6_0_117"/>
          <p:cNvSpPr txBox="1"/>
          <p:nvPr/>
        </p:nvSpPr>
        <p:spPr>
          <a:xfrm>
            <a:off x="4347175" y="1895700"/>
            <a:ext cx="2778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0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882" name="Google Shape;882;g36a82f033e6_0_117"/>
          <p:cNvSpPr txBox="1"/>
          <p:nvPr/>
        </p:nvSpPr>
        <p:spPr>
          <a:xfrm>
            <a:off x="4347175" y="2684250"/>
            <a:ext cx="2778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1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883" name="Google Shape;883;g36a82f033e6_0_117"/>
          <p:cNvSpPr txBox="1"/>
          <p:nvPr/>
        </p:nvSpPr>
        <p:spPr>
          <a:xfrm>
            <a:off x="4991800" y="1895700"/>
            <a:ext cx="2778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1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884" name="Google Shape;884;g36a82f033e6_0_117"/>
          <p:cNvSpPr txBox="1"/>
          <p:nvPr/>
        </p:nvSpPr>
        <p:spPr>
          <a:xfrm>
            <a:off x="4991800" y="2684250"/>
            <a:ext cx="2778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0</a:t>
            </a:r>
            <a:endParaRPr sz="1800">
              <a:solidFill>
                <a:schemeClr val="dk1"/>
              </a:solidFill>
            </a:endParaRPr>
          </a:p>
        </p:txBody>
      </p:sp>
      <p:cxnSp>
        <p:nvCxnSpPr>
          <p:cNvPr id="885" name="Google Shape;885;g36a82f033e6_0_117"/>
          <p:cNvCxnSpPr>
            <a:stCxn id="886" idx="1"/>
          </p:cNvCxnSpPr>
          <p:nvPr/>
        </p:nvCxnSpPr>
        <p:spPr>
          <a:xfrm flipH="1">
            <a:off x="1314550" y="999750"/>
            <a:ext cx="4123200" cy="146670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86" name="Google Shape;886;g36a82f033e6_0_117"/>
          <p:cNvSpPr txBox="1"/>
          <p:nvPr/>
        </p:nvSpPr>
        <p:spPr>
          <a:xfrm>
            <a:off x="5437750" y="722700"/>
            <a:ext cx="1095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CC"/>
                </a:solidFill>
              </a:rPr>
              <a:t>First positive edge found</a:t>
            </a:r>
            <a:endParaRPr sz="1200">
              <a:solidFill>
                <a:srgbClr val="0000CC"/>
              </a:solidFill>
            </a:endParaRPr>
          </a:p>
        </p:txBody>
      </p:sp>
      <p:sp>
        <p:nvSpPr>
          <p:cNvPr id="887" name="Google Shape;887;g36a82f033e6_0_117"/>
          <p:cNvSpPr/>
          <p:nvPr/>
        </p:nvSpPr>
        <p:spPr>
          <a:xfrm>
            <a:off x="976750" y="1906650"/>
            <a:ext cx="369600" cy="25530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8" name="Google Shape;888;g36a82f033e6_0_117"/>
          <p:cNvSpPr/>
          <p:nvPr/>
        </p:nvSpPr>
        <p:spPr>
          <a:xfrm>
            <a:off x="949500" y="2672100"/>
            <a:ext cx="369600" cy="25530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9" name="Google Shape;889;g36a82f033e6_0_117"/>
          <p:cNvSpPr txBox="1"/>
          <p:nvPr/>
        </p:nvSpPr>
        <p:spPr>
          <a:xfrm>
            <a:off x="5437750" y="1276800"/>
            <a:ext cx="10269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Check the values from the immediate previous step of the positive edge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890" name="Google Shape;890;g36a82f033e6_0_117"/>
          <p:cNvSpPr txBox="1"/>
          <p:nvPr/>
        </p:nvSpPr>
        <p:spPr>
          <a:xfrm>
            <a:off x="5406688" y="2811700"/>
            <a:ext cx="10269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J=0 and K=0,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Check truth table, Q=No Change for J=K=0.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Now, draw the signal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891" name="Google Shape;891;g36a82f033e6_0_117"/>
          <p:cNvSpPr txBox="1"/>
          <p:nvPr/>
        </p:nvSpPr>
        <p:spPr>
          <a:xfrm>
            <a:off x="1142550" y="3766050"/>
            <a:ext cx="4030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CC"/>
                </a:solidFill>
              </a:rPr>
              <a:t>Keep the signal in 0 level for NO CHANGE. </a:t>
            </a:r>
            <a:endParaRPr sz="1200">
              <a:solidFill>
                <a:srgbClr val="0000CC"/>
              </a:solidFill>
            </a:endParaRPr>
          </a:p>
        </p:txBody>
      </p:sp>
      <p:cxnSp>
        <p:nvCxnSpPr>
          <p:cNvPr id="892" name="Google Shape;892;g36a82f033e6_0_117"/>
          <p:cNvCxnSpPr/>
          <p:nvPr/>
        </p:nvCxnSpPr>
        <p:spPr>
          <a:xfrm>
            <a:off x="1305300" y="3735250"/>
            <a:ext cx="337500" cy="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93" name="Google Shape;893;g36a82f033e6_0_117"/>
          <p:cNvCxnSpPr/>
          <p:nvPr/>
        </p:nvCxnSpPr>
        <p:spPr>
          <a:xfrm>
            <a:off x="1642325" y="3735250"/>
            <a:ext cx="337500" cy="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94" name="Google Shape;894;g36a82f033e6_0_117"/>
          <p:cNvSpPr txBox="1"/>
          <p:nvPr/>
        </p:nvSpPr>
        <p:spPr>
          <a:xfrm>
            <a:off x="1129050" y="4053600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CC"/>
                </a:solidFill>
              </a:rPr>
              <a:t>Continue until next positive edge. 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g37b63e2aaf5_0_13"/>
          <p:cNvSpPr/>
          <p:nvPr/>
        </p:nvSpPr>
        <p:spPr>
          <a:xfrm>
            <a:off x="0" y="33338"/>
            <a:ext cx="9144000" cy="4906800"/>
          </a:xfrm>
          <a:prstGeom prst="roundRect">
            <a:avLst>
              <a:gd fmla="val 2852" name="adj"/>
            </a:avLst>
          </a:prstGeom>
          <a:solidFill>
            <a:srgbClr val="FFFFFF"/>
          </a:solidFill>
          <a:ln>
            <a:noFill/>
          </a:ln>
          <a:effectLst>
            <a:outerShdw blurRad="57150" rotWithShape="0" algn="bl" dist="19050">
              <a:srgbClr val="000000">
                <a:alpha val="863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900" name="Google Shape;900;g37b63e2aaf5_0_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07451" y="76200"/>
            <a:ext cx="560349" cy="514126"/>
          </a:xfrm>
          <a:prstGeom prst="rect">
            <a:avLst/>
          </a:prstGeom>
          <a:noFill/>
          <a:ln>
            <a:noFill/>
          </a:ln>
        </p:spPr>
      </p:pic>
      <p:sp>
        <p:nvSpPr>
          <p:cNvPr id="901" name="Google Shape;901;g37b63e2aaf5_0_13"/>
          <p:cNvSpPr txBox="1"/>
          <p:nvPr/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0" i="0" lang="en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0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02" name="Google Shape;902;g37b63e2aaf5_0_13"/>
          <p:cNvGrpSpPr/>
          <p:nvPr/>
        </p:nvGrpSpPr>
        <p:grpSpPr>
          <a:xfrm>
            <a:off x="50480" y="122879"/>
            <a:ext cx="277873" cy="68400"/>
            <a:chOff x="411700" y="2416840"/>
            <a:chExt cx="277873" cy="68400"/>
          </a:xfrm>
        </p:grpSpPr>
        <p:sp>
          <p:nvSpPr>
            <p:cNvPr id="903" name="Google Shape;903;g37b63e2aaf5_0_13"/>
            <p:cNvSpPr/>
            <p:nvPr/>
          </p:nvSpPr>
          <p:spPr>
            <a:xfrm>
              <a:off x="411700" y="2416840"/>
              <a:ext cx="68400" cy="68400"/>
            </a:xfrm>
            <a:prstGeom prst="ellipse">
              <a:avLst/>
            </a:prstGeom>
            <a:solidFill>
              <a:srgbClr val="FF6B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4" name="Google Shape;904;g37b63e2aaf5_0_13"/>
            <p:cNvSpPr/>
            <p:nvPr/>
          </p:nvSpPr>
          <p:spPr>
            <a:xfrm>
              <a:off x="516436" y="2416840"/>
              <a:ext cx="68400" cy="68400"/>
            </a:xfrm>
            <a:prstGeom prst="ellipse">
              <a:avLst/>
            </a:prstGeom>
            <a:solidFill>
              <a:srgbClr val="FFC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5" name="Google Shape;905;g37b63e2aaf5_0_13"/>
            <p:cNvSpPr/>
            <p:nvPr/>
          </p:nvSpPr>
          <p:spPr>
            <a:xfrm>
              <a:off x="621173" y="2416840"/>
              <a:ext cx="68400" cy="68400"/>
            </a:xfrm>
            <a:prstGeom prst="ellipse">
              <a:avLst/>
            </a:prstGeom>
            <a:solidFill>
              <a:srgbClr val="28C8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06" name="Google Shape;906;g37b63e2aaf5_0_13"/>
          <p:cNvSpPr txBox="1"/>
          <p:nvPr/>
        </p:nvSpPr>
        <p:spPr>
          <a:xfrm>
            <a:off x="156200" y="76200"/>
            <a:ext cx="8222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" sz="30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Positive Edge Triggered Timing Diagram </a:t>
            </a:r>
            <a:endParaRPr b="0" i="0" sz="30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907" name="Google Shape;907;g37b63e2aaf5_0_13"/>
          <p:cNvSpPr txBox="1"/>
          <p:nvPr/>
        </p:nvSpPr>
        <p:spPr>
          <a:xfrm>
            <a:off x="0" y="4876800"/>
            <a:ext cx="5062200" cy="3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4F4F4F"/>
                </a:solidFill>
                <a:latin typeface="Lexend Light"/>
                <a:ea typeface="Lexend Light"/>
                <a:cs typeface="Lexend Light"/>
                <a:sym typeface="Lexend Light"/>
              </a:rPr>
              <a:t>Department of Computer Science and Engineering</a:t>
            </a:r>
            <a:endParaRPr b="1" i="0" sz="900" u="none" cap="none" strike="noStrike">
              <a:solidFill>
                <a:srgbClr val="4F4F4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908" name="Google Shape;908;g37b63e2aaf5_0_13"/>
          <p:cNvSpPr txBox="1"/>
          <p:nvPr/>
        </p:nvSpPr>
        <p:spPr>
          <a:xfrm>
            <a:off x="2946600" y="4883850"/>
            <a:ext cx="32508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4F4F4F"/>
                </a:solidFill>
                <a:latin typeface="Lexend"/>
                <a:ea typeface="Lexend"/>
                <a:cs typeface="Lexend"/>
                <a:sym typeface="Lexend"/>
              </a:rPr>
              <a:t>CSE260 - Digital Logic Design</a:t>
            </a:r>
            <a:endParaRPr b="0" i="0" sz="900" u="none" cap="none" strike="noStrike">
              <a:solidFill>
                <a:srgbClr val="4F4F4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909" name="Google Shape;909;g37b63e2aaf5_0_13"/>
          <p:cNvSpPr txBox="1"/>
          <p:nvPr/>
        </p:nvSpPr>
        <p:spPr>
          <a:xfrm>
            <a:off x="6737975" y="1579375"/>
            <a:ext cx="2162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JK FF Truth Table</a:t>
            </a:r>
            <a:endParaRPr b="0" i="0" sz="18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910" name="Google Shape;910;g37b63e2aaf5_0_13" title="Screenshot 2025-08-19 022723 (1).png"/>
          <p:cNvPicPr preferRelativeResize="0"/>
          <p:nvPr/>
        </p:nvPicPr>
        <p:blipFill rotWithShape="1">
          <a:blip r:embed="rId4">
            <a:alphaModFix/>
          </a:blip>
          <a:srcRect b="0" l="475" r="475" t="0"/>
          <a:stretch/>
        </p:blipFill>
        <p:spPr>
          <a:xfrm>
            <a:off x="232650" y="722700"/>
            <a:ext cx="5632600" cy="41016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911" name="Google Shape;911;g37b63e2aaf5_0_13"/>
          <p:cNvGraphicFramePr/>
          <p:nvPr/>
        </p:nvGraphicFramePr>
        <p:xfrm>
          <a:off x="6433600" y="22133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{6B1364BF-8A7C-42D6-8912-4537F10F1216}</a:tableStyleId>
              </a:tblPr>
              <a:tblGrid>
                <a:gridCol w="595975"/>
                <a:gridCol w="588475"/>
                <a:gridCol w="603475"/>
                <a:gridCol w="678550"/>
              </a:tblGrid>
              <a:tr h="3233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1" lang="en" sz="15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J</a:t>
                      </a:r>
                      <a:endParaRPr b="1" sz="15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1" lang="en" sz="15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K</a:t>
                      </a:r>
                      <a:endParaRPr b="1" sz="15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1" lang="en" sz="15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Q</a:t>
                      </a:r>
                      <a:endParaRPr b="1" sz="15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1" lang="en" sz="15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Q’</a:t>
                      </a:r>
                      <a:endParaRPr b="1" sz="15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</a:tr>
              <a:tr h="451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0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0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Memory/ No Change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 hMerge="1"/>
              </a:tr>
              <a:tr h="3113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0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1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0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1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</a:tr>
              <a:tr h="3113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1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0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1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0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</a:tr>
              <a:tr h="3113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1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1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Toggle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 hMerge="1"/>
              </a:tr>
            </a:tbl>
          </a:graphicData>
        </a:graphic>
      </p:graphicFrame>
      <p:cxnSp>
        <p:nvCxnSpPr>
          <p:cNvPr id="912" name="Google Shape;912;g37b63e2aaf5_0_13"/>
          <p:cNvCxnSpPr/>
          <p:nvPr/>
        </p:nvCxnSpPr>
        <p:spPr>
          <a:xfrm>
            <a:off x="1305300" y="866250"/>
            <a:ext cx="13800" cy="2336100"/>
          </a:xfrm>
          <a:prstGeom prst="straightConnector1">
            <a:avLst/>
          </a:prstGeom>
          <a:noFill/>
          <a:ln cap="flat" cmpd="sng" w="28575">
            <a:solidFill>
              <a:srgbClr val="99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13" name="Google Shape;913;g37b63e2aaf5_0_13"/>
          <p:cNvCxnSpPr/>
          <p:nvPr/>
        </p:nvCxnSpPr>
        <p:spPr>
          <a:xfrm>
            <a:off x="1963725" y="866250"/>
            <a:ext cx="13800" cy="2336100"/>
          </a:xfrm>
          <a:prstGeom prst="straightConnector1">
            <a:avLst/>
          </a:prstGeom>
          <a:noFill/>
          <a:ln cap="flat" cmpd="sng" w="28575">
            <a:solidFill>
              <a:srgbClr val="99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14" name="Google Shape;914;g37b63e2aaf5_0_13"/>
          <p:cNvCxnSpPr/>
          <p:nvPr/>
        </p:nvCxnSpPr>
        <p:spPr>
          <a:xfrm>
            <a:off x="2622150" y="866250"/>
            <a:ext cx="13800" cy="2336100"/>
          </a:xfrm>
          <a:prstGeom prst="straightConnector1">
            <a:avLst/>
          </a:prstGeom>
          <a:noFill/>
          <a:ln cap="flat" cmpd="sng" w="28575">
            <a:solidFill>
              <a:srgbClr val="99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15" name="Google Shape;915;g37b63e2aaf5_0_13"/>
          <p:cNvCxnSpPr/>
          <p:nvPr/>
        </p:nvCxnSpPr>
        <p:spPr>
          <a:xfrm>
            <a:off x="3280575" y="866250"/>
            <a:ext cx="13800" cy="2336100"/>
          </a:xfrm>
          <a:prstGeom prst="straightConnector1">
            <a:avLst/>
          </a:prstGeom>
          <a:noFill/>
          <a:ln cap="flat" cmpd="sng" w="28575">
            <a:solidFill>
              <a:srgbClr val="99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16" name="Google Shape;916;g37b63e2aaf5_0_13"/>
          <p:cNvCxnSpPr/>
          <p:nvPr/>
        </p:nvCxnSpPr>
        <p:spPr>
          <a:xfrm>
            <a:off x="3966550" y="866250"/>
            <a:ext cx="13800" cy="2336100"/>
          </a:xfrm>
          <a:prstGeom prst="straightConnector1">
            <a:avLst/>
          </a:prstGeom>
          <a:noFill/>
          <a:ln cap="flat" cmpd="sng" w="28575">
            <a:solidFill>
              <a:srgbClr val="99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17" name="Google Shape;917;g37b63e2aaf5_0_13"/>
          <p:cNvCxnSpPr/>
          <p:nvPr/>
        </p:nvCxnSpPr>
        <p:spPr>
          <a:xfrm>
            <a:off x="4624975" y="866250"/>
            <a:ext cx="13800" cy="2336100"/>
          </a:xfrm>
          <a:prstGeom prst="straightConnector1">
            <a:avLst/>
          </a:prstGeom>
          <a:noFill/>
          <a:ln cap="flat" cmpd="sng" w="28575">
            <a:solidFill>
              <a:srgbClr val="99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18" name="Google Shape;918;g37b63e2aaf5_0_13"/>
          <p:cNvCxnSpPr/>
          <p:nvPr/>
        </p:nvCxnSpPr>
        <p:spPr>
          <a:xfrm>
            <a:off x="5283400" y="866250"/>
            <a:ext cx="13800" cy="2336100"/>
          </a:xfrm>
          <a:prstGeom prst="straightConnector1">
            <a:avLst/>
          </a:prstGeom>
          <a:noFill/>
          <a:ln cap="flat" cmpd="sng" w="28575">
            <a:solidFill>
              <a:srgbClr val="99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19" name="Google Shape;919;g37b63e2aaf5_0_13"/>
          <p:cNvCxnSpPr/>
          <p:nvPr/>
        </p:nvCxnSpPr>
        <p:spPr>
          <a:xfrm>
            <a:off x="976750" y="3735250"/>
            <a:ext cx="337500" cy="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20" name="Google Shape;920;g37b63e2aaf5_0_13"/>
          <p:cNvSpPr txBox="1"/>
          <p:nvPr/>
        </p:nvSpPr>
        <p:spPr>
          <a:xfrm>
            <a:off x="1013750" y="1895700"/>
            <a:ext cx="2778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0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921" name="Google Shape;921;g37b63e2aaf5_0_13"/>
          <p:cNvSpPr txBox="1"/>
          <p:nvPr/>
        </p:nvSpPr>
        <p:spPr>
          <a:xfrm>
            <a:off x="1013750" y="2661150"/>
            <a:ext cx="2778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0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922" name="Google Shape;922;g37b63e2aaf5_0_13"/>
          <p:cNvSpPr txBox="1"/>
          <p:nvPr/>
        </p:nvSpPr>
        <p:spPr>
          <a:xfrm>
            <a:off x="1672175" y="1895700"/>
            <a:ext cx="2778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0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923" name="Google Shape;923;g37b63e2aaf5_0_13"/>
          <p:cNvSpPr txBox="1"/>
          <p:nvPr/>
        </p:nvSpPr>
        <p:spPr>
          <a:xfrm>
            <a:off x="1672175" y="2661150"/>
            <a:ext cx="2778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1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924" name="Google Shape;924;g37b63e2aaf5_0_13"/>
          <p:cNvSpPr txBox="1"/>
          <p:nvPr/>
        </p:nvSpPr>
        <p:spPr>
          <a:xfrm>
            <a:off x="2330600" y="1895700"/>
            <a:ext cx="2778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1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925" name="Google Shape;925;g37b63e2aaf5_0_13"/>
          <p:cNvSpPr txBox="1"/>
          <p:nvPr/>
        </p:nvSpPr>
        <p:spPr>
          <a:xfrm>
            <a:off x="2330600" y="2684250"/>
            <a:ext cx="2778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0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926" name="Google Shape;926;g37b63e2aaf5_0_13"/>
          <p:cNvSpPr txBox="1"/>
          <p:nvPr/>
        </p:nvSpPr>
        <p:spPr>
          <a:xfrm>
            <a:off x="2989025" y="1895700"/>
            <a:ext cx="2778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1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927" name="Google Shape;927;g37b63e2aaf5_0_13"/>
          <p:cNvSpPr txBox="1"/>
          <p:nvPr/>
        </p:nvSpPr>
        <p:spPr>
          <a:xfrm>
            <a:off x="2989025" y="2684250"/>
            <a:ext cx="2778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1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928" name="Google Shape;928;g37b63e2aaf5_0_13"/>
          <p:cNvSpPr txBox="1"/>
          <p:nvPr/>
        </p:nvSpPr>
        <p:spPr>
          <a:xfrm>
            <a:off x="3647450" y="1895700"/>
            <a:ext cx="2778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1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929" name="Google Shape;929;g37b63e2aaf5_0_13"/>
          <p:cNvSpPr txBox="1"/>
          <p:nvPr/>
        </p:nvSpPr>
        <p:spPr>
          <a:xfrm>
            <a:off x="3647450" y="2684250"/>
            <a:ext cx="2778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1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930" name="Google Shape;930;g37b63e2aaf5_0_13"/>
          <p:cNvSpPr txBox="1"/>
          <p:nvPr/>
        </p:nvSpPr>
        <p:spPr>
          <a:xfrm>
            <a:off x="4347175" y="1895700"/>
            <a:ext cx="2778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0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931" name="Google Shape;931;g37b63e2aaf5_0_13"/>
          <p:cNvSpPr txBox="1"/>
          <p:nvPr/>
        </p:nvSpPr>
        <p:spPr>
          <a:xfrm>
            <a:off x="4347175" y="2684250"/>
            <a:ext cx="2778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1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932" name="Google Shape;932;g37b63e2aaf5_0_13"/>
          <p:cNvSpPr txBox="1"/>
          <p:nvPr/>
        </p:nvSpPr>
        <p:spPr>
          <a:xfrm>
            <a:off x="4991800" y="1895700"/>
            <a:ext cx="2778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1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933" name="Google Shape;933;g37b63e2aaf5_0_13"/>
          <p:cNvSpPr txBox="1"/>
          <p:nvPr/>
        </p:nvSpPr>
        <p:spPr>
          <a:xfrm>
            <a:off x="4991800" y="2684250"/>
            <a:ext cx="2778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0</a:t>
            </a:r>
            <a:endParaRPr sz="1800">
              <a:solidFill>
                <a:schemeClr val="dk1"/>
              </a:solidFill>
            </a:endParaRPr>
          </a:p>
        </p:txBody>
      </p:sp>
      <p:cxnSp>
        <p:nvCxnSpPr>
          <p:cNvPr id="934" name="Google Shape;934;g37b63e2aaf5_0_13"/>
          <p:cNvCxnSpPr>
            <a:stCxn id="935" idx="1"/>
          </p:cNvCxnSpPr>
          <p:nvPr/>
        </p:nvCxnSpPr>
        <p:spPr>
          <a:xfrm flipH="1">
            <a:off x="2009350" y="999750"/>
            <a:ext cx="3428400" cy="133050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35" name="Google Shape;935;g37b63e2aaf5_0_13"/>
          <p:cNvSpPr txBox="1"/>
          <p:nvPr/>
        </p:nvSpPr>
        <p:spPr>
          <a:xfrm>
            <a:off x="5437750" y="722700"/>
            <a:ext cx="1267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CC"/>
                </a:solidFill>
              </a:rPr>
              <a:t>Next </a:t>
            </a:r>
            <a:r>
              <a:rPr lang="en" sz="1200">
                <a:solidFill>
                  <a:srgbClr val="0000CC"/>
                </a:solidFill>
              </a:rPr>
              <a:t>positive edge found</a:t>
            </a:r>
            <a:endParaRPr sz="1200">
              <a:solidFill>
                <a:srgbClr val="0000CC"/>
              </a:solidFill>
            </a:endParaRPr>
          </a:p>
        </p:txBody>
      </p:sp>
      <p:sp>
        <p:nvSpPr>
          <p:cNvPr id="936" name="Google Shape;936;g37b63e2aaf5_0_13"/>
          <p:cNvSpPr/>
          <p:nvPr/>
        </p:nvSpPr>
        <p:spPr>
          <a:xfrm>
            <a:off x="1639900" y="1895700"/>
            <a:ext cx="369600" cy="25530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7" name="Google Shape;937;g37b63e2aaf5_0_13"/>
          <p:cNvSpPr/>
          <p:nvPr/>
        </p:nvSpPr>
        <p:spPr>
          <a:xfrm>
            <a:off x="1612650" y="2661150"/>
            <a:ext cx="369600" cy="25530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8" name="Google Shape;938;g37b63e2aaf5_0_13"/>
          <p:cNvSpPr txBox="1"/>
          <p:nvPr/>
        </p:nvSpPr>
        <p:spPr>
          <a:xfrm>
            <a:off x="5437750" y="1276800"/>
            <a:ext cx="10269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Check the values from the immediate previous step of the positive edge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939" name="Google Shape;939;g37b63e2aaf5_0_13"/>
          <p:cNvSpPr txBox="1"/>
          <p:nvPr/>
        </p:nvSpPr>
        <p:spPr>
          <a:xfrm>
            <a:off x="5406688" y="2811700"/>
            <a:ext cx="10269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J=0 and K=1,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Check truth table, Q=0 for J=0 and K=1.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Now, draw the signal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940" name="Google Shape;940;g37b63e2aaf5_0_13"/>
          <p:cNvSpPr txBox="1"/>
          <p:nvPr/>
        </p:nvSpPr>
        <p:spPr>
          <a:xfrm>
            <a:off x="1142550" y="3766050"/>
            <a:ext cx="4030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CC"/>
                </a:solidFill>
              </a:rPr>
              <a:t>Keep the signal in 0 level as Q=0</a:t>
            </a:r>
            <a:endParaRPr sz="1200">
              <a:solidFill>
                <a:srgbClr val="0000CC"/>
              </a:solidFill>
            </a:endParaRPr>
          </a:p>
        </p:txBody>
      </p:sp>
      <p:cxnSp>
        <p:nvCxnSpPr>
          <p:cNvPr id="941" name="Google Shape;941;g37b63e2aaf5_0_13"/>
          <p:cNvCxnSpPr/>
          <p:nvPr/>
        </p:nvCxnSpPr>
        <p:spPr>
          <a:xfrm>
            <a:off x="1949975" y="3735250"/>
            <a:ext cx="352500" cy="30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42" name="Google Shape;942;g37b63e2aaf5_0_13"/>
          <p:cNvCxnSpPr/>
          <p:nvPr/>
        </p:nvCxnSpPr>
        <p:spPr>
          <a:xfrm>
            <a:off x="2287000" y="3735250"/>
            <a:ext cx="350400" cy="240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43" name="Google Shape;943;g37b63e2aaf5_0_13"/>
          <p:cNvSpPr txBox="1"/>
          <p:nvPr/>
        </p:nvSpPr>
        <p:spPr>
          <a:xfrm>
            <a:off x="1129050" y="4053600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CC"/>
                </a:solidFill>
              </a:rPr>
              <a:t>Continue until next positive edge. </a:t>
            </a:r>
            <a:endParaRPr/>
          </a:p>
        </p:txBody>
      </p:sp>
      <p:cxnSp>
        <p:nvCxnSpPr>
          <p:cNvPr id="944" name="Google Shape;944;g37b63e2aaf5_0_13"/>
          <p:cNvCxnSpPr/>
          <p:nvPr/>
        </p:nvCxnSpPr>
        <p:spPr>
          <a:xfrm>
            <a:off x="1291550" y="3735250"/>
            <a:ext cx="337500" cy="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45" name="Google Shape;945;g37b63e2aaf5_0_13"/>
          <p:cNvCxnSpPr/>
          <p:nvPr/>
        </p:nvCxnSpPr>
        <p:spPr>
          <a:xfrm flipH="1" rot="10800000">
            <a:off x="1628700" y="3734950"/>
            <a:ext cx="350700" cy="30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9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g37b63e2aaf5_0_115"/>
          <p:cNvSpPr/>
          <p:nvPr/>
        </p:nvSpPr>
        <p:spPr>
          <a:xfrm>
            <a:off x="0" y="33338"/>
            <a:ext cx="9144000" cy="4906800"/>
          </a:xfrm>
          <a:prstGeom prst="roundRect">
            <a:avLst>
              <a:gd fmla="val 2852" name="adj"/>
            </a:avLst>
          </a:prstGeom>
          <a:solidFill>
            <a:srgbClr val="FFFFFF"/>
          </a:solidFill>
          <a:ln>
            <a:noFill/>
          </a:ln>
          <a:effectLst>
            <a:outerShdw blurRad="57150" rotWithShape="0" algn="bl" dist="19050">
              <a:srgbClr val="000000">
                <a:alpha val="863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951" name="Google Shape;951;g37b63e2aaf5_0_1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07451" y="76200"/>
            <a:ext cx="560349" cy="514126"/>
          </a:xfrm>
          <a:prstGeom prst="rect">
            <a:avLst/>
          </a:prstGeom>
          <a:noFill/>
          <a:ln>
            <a:noFill/>
          </a:ln>
        </p:spPr>
      </p:pic>
      <p:sp>
        <p:nvSpPr>
          <p:cNvPr id="952" name="Google Shape;952;g37b63e2aaf5_0_115"/>
          <p:cNvSpPr txBox="1"/>
          <p:nvPr/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0" i="0" lang="en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0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53" name="Google Shape;953;g37b63e2aaf5_0_115"/>
          <p:cNvGrpSpPr/>
          <p:nvPr/>
        </p:nvGrpSpPr>
        <p:grpSpPr>
          <a:xfrm>
            <a:off x="50480" y="122879"/>
            <a:ext cx="277873" cy="68400"/>
            <a:chOff x="411700" y="2416840"/>
            <a:chExt cx="277873" cy="68400"/>
          </a:xfrm>
        </p:grpSpPr>
        <p:sp>
          <p:nvSpPr>
            <p:cNvPr id="954" name="Google Shape;954;g37b63e2aaf5_0_115"/>
            <p:cNvSpPr/>
            <p:nvPr/>
          </p:nvSpPr>
          <p:spPr>
            <a:xfrm>
              <a:off x="411700" y="2416840"/>
              <a:ext cx="68400" cy="68400"/>
            </a:xfrm>
            <a:prstGeom prst="ellipse">
              <a:avLst/>
            </a:prstGeom>
            <a:solidFill>
              <a:srgbClr val="FF6B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5" name="Google Shape;955;g37b63e2aaf5_0_115"/>
            <p:cNvSpPr/>
            <p:nvPr/>
          </p:nvSpPr>
          <p:spPr>
            <a:xfrm>
              <a:off x="516436" y="2416840"/>
              <a:ext cx="68400" cy="68400"/>
            </a:xfrm>
            <a:prstGeom prst="ellipse">
              <a:avLst/>
            </a:prstGeom>
            <a:solidFill>
              <a:srgbClr val="FFC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6" name="Google Shape;956;g37b63e2aaf5_0_115"/>
            <p:cNvSpPr/>
            <p:nvPr/>
          </p:nvSpPr>
          <p:spPr>
            <a:xfrm>
              <a:off x="621173" y="2416840"/>
              <a:ext cx="68400" cy="68400"/>
            </a:xfrm>
            <a:prstGeom prst="ellipse">
              <a:avLst/>
            </a:prstGeom>
            <a:solidFill>
              <a:srgbClr val="28C8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57" name="Google Shape;957;g37b63e2aaf5_0_115"/>
          <p:cNvSpPr txBox="1"/>
          <p:nvPr/>
        </p:nvSpPr>
        <p:spPr>
          <a:xfrm>
            <a:off x="156200" y="76200"/>
            <a:ext cx="8222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" sz="30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Positive Edge Triggered Timing Diagram </a:t>
            </a:r>
            <a:endParaRPr b="0" i="0" sz="30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958" name="Google Shape;958;g37b63e2aaf5_0_115"/>
          <p:cNvSpPr txBox="1"/>
          <p:nvPr/>
        </p:nvSpPr>
        <p:spPr>
          <a:xfrm>
            <a:off x="0" y="4876800"/>
            <a:ext cx="5062200" cy="3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4F4F4F"/>
                </a:solidFill>
                <a:latin typeface="Lexend Light"/>
                <a:ea typeface="Lexend Light"/>
                <a:cs typeface="Lexend Light"/>
                <a:sym typeface="Lexend Light"/>
              </a:rPr>
              <a:t>Department of Computer Science and Engineering</a:t>
            </a:r>
            <a:endParaRPr b="1" i="0" sz="900" u="none" cap="none" strike="noStrike">
              <a:solidFill>
                <a:srgbClr val="4F4F4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959" name="Google Shape;959;g37b63e2aaf5_0_115"/>
          <p:cNvSpPr txBox="1"/>
          <p:nvPr/>
        </p:nvSpPr>
        <p:spPr>
          <a:xfrm>
            <a:off x="2946600" y="4883850"/>
            <a:ext cx="32508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4F4F4F"/>
                </a:solidFill>
                <a:latin typeface="Lexend"/>
                <a:ea typeface="Lexend"/>
                <a:cs typeface="Lexend"/>
                <a:sym typeface="Lexend"/>
              </a:rPr>
              <a:t>CSE260 - Digital Logic Design</a:t>
            </a:r>
            <a:endParaRPr b="0" i="0" sz="900" u="none" cap="none" strike="noStrike">
              <a:solidFill>
                <a:srgbClr val="4F4F4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960" name="Google Shape;960;g37b63e2aaf5_0_115"/>
          <p:cNvSpPr txBox="1"/>
          <p:nvPr/>
        </p:nvSpPr>
        <p:spPr>
          <a:xfrm>
            <a:off x="6737975" y="1579375"/>
            <a:ext cx="2162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JK FF Truth Table</a:t>
            </a:r>
            <a:endParaRPr b="0" i="0" sz="18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961" name="Google Shape;961;g37b63e2aaf5_0_115" title="Screenshot 2025-08-19 022723 (1).png"/>
          <p:cNvPicPr preferRelativeResize="0"/>
          <p:nvPr/>
        </p:nvPicPr>
        <p:blipFill rotWithShape="1">
          <a:blip r:embed="rId4">
            <a:alphaModFix/>
          </a:blip>
          <a:srcRect b="0" l="475" r="475" t="0"/>
          <a:stretch/>
        </p:blipFill>
        <p:spPr>
          <a:xfrm>
            <a:off x="232650" y="722700"/>
            <a:ext cx="5632600" cy="41016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962" name="Google Shape;962;g37b63e2aaf5_0_115"/>
          <p:cNvGraphicFramePr/>
          <p:nvPr/>
        </p:nvGraphicFramePr>
        <p:xfrm>
          <a:off x="6433600" y="22133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{6B1364BF-8A7C-42D6-8912-4537F10F1216}</a:tableStyleId>
              </a:tblPr>
              <a:tblGrid>
                <a:gridCol w="595975"/>
                <a:gridCol w="588475"/>
                <a:gridCol w="603475"/>
                <a:gridCol w="678550"/>
              </a:tblGrid>
              <a:tr h="3233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1" lang="en" sz="15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J</a:t>
                      </a:r>
                      <a:endParaRPr b="1" sz="15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1" lang="en" sz="15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K</a:t>
                      </a:r>
                      <a:endParaRPr b="1" sz="15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1" lang="en" sz="15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Q</a:t>
                      </a:r>
                      <a:endParaRPr b="1" sz="15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1" lang="en" sz="15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Q’</a:t>
                      </a:r>
                      <a:endParaRPr b="1" sz="15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</a:tr>
              <a:tr h="451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0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0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Memory/ No Change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 hMerge="1"/>
              </a:tr>
              <a:tr h="3113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0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1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0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1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</a:tr>
              <a:tr h="3113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1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0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1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0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</a:tr>
              <a:tr h="3113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1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1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Toggle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 hMerge="1"/>
              </a:tr>
            </a:tbl>
          </a:graphicData>
        </a:graphic>
      </p:graphicFrame>
      <p:cxnSp>
        <p:nvCxnSpPr>
          <p:cNvPr id="963" name="Google Shape;963;g37b63e2aaf5_0_115"/>
          <p:cNvCxnSpPr/>
          <p:nvPr/>
        </p:nvCxnSpPr>
        <p:spPr>
          <a:xfrm>
            <a:off x="1305300" y="866250"/>
            <a:ext cx="13800" cy="2336100"/>
          </a:xfrm>
          <a:prstGeom prst="straightConnector1">
            <a:avLst/>
          </a:prstGeom>
          <a:noFill/>
          <a:ln cap="flat" cmpd="sng" w="28575">
            <a:solidFill>
              <a:srgbClr val="99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64" name="Google Shape;964;g37b63e2aaf5_0_115"/>
          <p:cNvCxnSpPr/>
          <p:nvPr/>
        </p:nvCxnSpPr>
        <p:spPr>
          <a:xfrm>
            <a:off x="1963725" y="866250"/>
            <a:ext cx="13800" cy="2336100"/>
          </a:xfrm>
          <a:prstGeom prst="straightConnector1">
            <a:avLst/>
          </a:prstGeom>
          <a:noFill/>
          <a:ln cap="flat" cmpd="sng" w="28575">
            <a:solidFill>
              <a:srgbClr val="99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65" name="Google Shape;965;g37b63e2aaf5_0_115"/>
          <p:cNvCxnSpPr/>
          <p:nvPr/>
        </p:nvCxnSpPr>
        <p:spPr>
          <a:xfrm>
            <a:off x="2622150" y="866250"/>
            <a:ext cx="13800" cy="2336100"/>
          </a:xfrm>
          <a:prstGeom prst="straightConnector1">
            <a:avLst/>
          </a:prstGeom>
          <a:noFill/>
          <a:ln cap="flat" cmpd="sng" w="28575">
            <a:solidFill>
              <a:srgbClr val="99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66" name="Google Shape;966;g37b63e2aaf5_0_115"/>
          <p:cNvCxnSpPr/>
          <p:nvPr/>
        </p:nvCxnSpPr>
        <p:spPr>
          <a:xfrm>
            <a:off x="3280575" y="866250"/>
            <a:ext cx="13800" cy="2336100"/>
          </a:xfrm>
          <a:prstGeom prst="straightConnector1">
            <a:avLst/>
          </a:prstGeom>
          <a:noFill/>
          <a:ln cap="flat" cmpd="sng" w="28575">
            <a:solidFill>
              <a:srgbClr val="99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67" name="Google Shape;967;g37b63e2aaf5_0_115"/>
          <p:cNvCxnSpPr/>
          <p:nvPr/>
        </p:nvCxnSpPr>
        <p:spPr>
          <a:xfrm>
            <a:off x="3966550" y="866250"/>
            <a:ext cx="13800" cy="2336100"/>
          </a:xfrm>
          <a:prstGeom prst="straightConnector1">
            <a:avLst/>
          </a:prstGeom>
          <a:noFill/>
          <a:ln cap="flat" cmpd="sng" w="28575">
            <a:solidFill>
              <a:srgbClr val="99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68" name="Google Shape;968;g37b63e2aaf5_0_115"/>
          <p:cNvCxnSpPr/>
          <p:nvPr/>
        </p:nvCxnSpPr>
        <p:spPr>
          <a:xfrm>
            <a:off x="4624975" y="866250"/>
            <a:ext cx="13800" cy="2336100"/>
          </a:xfrm>
          <a:prstGeom prst="straightConnector1">
            <a:avLst/>
          </a:prstGeom>
          <a:noFill/>
          <a:ln cap="flat" cmpd="sng" w="28575">
            <a:solidFill>
              <a:srgbClr val="99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69" name="Google Shape;969;g37b63e2aaf5_0_115"/>
          <p:cNvCxnSpPr/>
          <p:nvPr/>
        </p:nvCxnSpPr>
        <p:spPr>
          <a:xfrm>
            <a:off x="5283400" y="866250"/>
            <a:ext cx="13800" cy="2336100"/>
          </a:xfrm>
          <a:prstGeom prst="straightConnector1">
            <a:avLst/>
          </a:prstGeom>
          <a:noFill/>
          <a:ln cap="flat" cmpd="sng" w="28575">
            <a:solidFill>
              <a:srgbClr val="99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70" name="Google Shape;970;g37b63e2aaf5_0_115"/>
          <p:cNvCxnSpPr/>
          <p:nvPr/>
        </p:nvCxnSpPr>
        <p:spPr>
          <a:xfrm>
            <a:off x="976750" y="3735250"/>
            <a:ext cx="337500" cy="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71" name="Google Shape;971;g37b63e2aaf5_0_115"/>
          <p:cNvSpPr txBox="1"/>
          <p:nvPr/>
        </p:nvSpPr>
        <p:spPr>
          <a:xfrm>
            <a:off x="1013750" y="1895700"/>
            <a:ext cx="2778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0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972" name="Google Shape;972;g37b63e2aaf5_0_115"/>
          <p:cNvSpPr txBox="1"/>
          <p:nvPr/>
        </p:nvSpPr>
        <p:spPr>
          <a:xfrm>
            <a:off x="1013750" y="2661150"/>
            <a:ext cx="2778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0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973" name="Google Shape;973;g37b63e2aaf5_0_115"/>
          <p:cNvSpPr txBox="1"/>
          <p:nvPr/>
        </p:nvSpPr>
        <p:spPr>
          <a:xfrm>
            <a:off x="1672175" y="1895700"/>
            <a:ext cx="2778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0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974" name="Google Shape;974;g37b63e2aaf5_0_115"/>
          <p:cNvSpPr txBox="1"/>
          <p:nvPr/>
        </p:nvSpPr>
        <p:spPr>
          <a:xfrm>
            <a:off x="1672175" y="2661150"/>
            <a:ext cx="2778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1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975" name="Google Shape;975;g37b63e2aaf5_0_115"/>
          <p:cNvSpPr txBox="1"/>
          <p:nvPr/>
        </p:nvSpPr>
        <p:spPr>
          <a:xfrm>
            <a:off x="2330600" y="1895700"/>
            <a:ext cx="2778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1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976" name="Google Shape;976;g37b63e2aaf5_0_115"/>
          <p:cNvSpPr txBox="1"/>
          <p:nvPr/>
        </p:nvSpPr>
        <p:spPr>
          <a:xfrm>
            <a:off x="2330600" y="2684250"/>
            <a:ext cx="2778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0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977" name="Google Shape;977;g37b63e2aaf5_0_115"/>
          <p:cNvSpPr txBox="1"/>
          <p:nvPr/>
        </p:nvSpPr>
        <p:spPr>
          <a:xfrm>
            <a:off x="2989025" y="1895700"/>
            <a:ext cx="2778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1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978" name="Google Shape;978;g37b63e2aaf5_0_115"/>
          <p:cNvSpPr txBox="1"/>
          <p:nvPr/>
        </p:nvSpPr>
        <p:spPr>
          <a:xfrm>
            <a:off x="2989025" y="2684250"/>
            <a:ext cx="2778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1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979" name="Google Shape;979;g37b63e2aaf5_0_115"/>
          <p:cNvSpPr txBox="1"/>
          <p:nvPr/>
        </p:nvSpPr>
        <p:spPr>
          <a:xfrm>
            <a:off x="3647450" y="1895700"/>
            <a:ext cx="2778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1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980" name="Google Shape;980;g37b63e2aaf5_0_115"/>
          <p:cNvSpPr txBox="1"/>
          <p:nvPr/>
        </p:nvSpPr>
        <p:spPr>
          <a:xfrm>
            <a:off x="3647450" y="2684250"/>
            <a:ext cx="2778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1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981" name="Google Shape;981;g37b63e2aaf5_0_115"/>
          <p:cNvSpPr txBox="1"/>
          <p:nvPr/>
        </p:nvSpPr>
        <p:spPr>
          <a:xfrm>
            <a:off x="4347175" y="1895700"/>
            <a:ext cx="2778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0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982" name="Google Shape;982;g37b63e2aaf5_0_115"/>
          <p:cNvSpPr txBox="1"/>
          <p:nvPr/>
        </p:nvSpPr>
        <p:spPr>
          <a:xfrm>
            <a:off x="4347175" y="2684250"/>
            <a:ext cx="2778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1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983" name="Google Shape;983;g37b63e2aaf5_0_115"/>
          <p:cNvSpPr txBox="1"/>
          <p:nvPr/>
        </p:nvSpPr>
        <p:spPr>
          <a:xfrm>
            <a:off x="4991800" y="1895700"/>
            <a:ext cx="2778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1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984" name="Google Shape;984;g37b63e2aaf5_0_115"/>
          <p:cNvSpPr txBox="1"/>
          <p:nvPr/>
        </p:nvSpPr>
        <p:spPr>
          <a:xfrm>
            <a:off x="4991800" y="2684250"/>
            <a:ext cx="2778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0</a:t>
            </a:r>
            <a:endParaRPr sz="1800">
              <a:solidFill>
                <a:schemeClr val="dk1"/>
              </a:solidFill>
            </a:endParaRPr>
          </a:p>
        </p:txBody>
      </p:sp>
      <p:cxnSp>
        <p:nvCxnSpPr>
          <p:cNvPr id="985" name="Google Shape;985;g37b63e2aaf5_0_115"/>
          <p:cNvCxnSpPr>
            <a:stCxn id="986" idx="1"/>
          </p:cNvCxnSpPr>
          <p:nvPr/>
        </p:nvCxnSpPr>
        <p:spPr>
          <a:xfrm flipH="1">
            <a:off x="2643250" y="999750"/>
            <a:ext cx="2794500" cy="129270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86" name="Google Shape;986;g37b63e2aaf5_0_115"/>
          <p:cNvSpPr txBox="1"/>
          <p:nvPr/>
        </p:nvSpPr>
        <p:spPr>
          <a:xfrm>
            <a:off x="5437750" y="722700"/>
            <a:ext cx="1267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CC"/>
                </a:solidFill>
              </a:rPr>
              <a:t>Next </a:t>
            </a:r>
            <a:r>
              <a:rPr lang="en" sz="1200">
                <a:solidFill>
                  <a:srgbClr val="0000CC"/>
                </a:solidFill>
              </a:rPr>
              <a:t>positive edge found</a:t>
            </a:r>
            <a:endParaRPr sz="1200">
              <a:solidFill>
                <a:srgbClr val="0000CC"/>
              </a:solidFill>
            </a:endParaRPr>
          </a:p>
        </p:txBody>
      </p:sp>
      <p:sp>
        <p:nvSpPr>
          <p:cNvPr id="987" name="Google Shape;987;g37b63e2aaf5_0_115"/>
          <p:cNvSpPr/>
          <p:nvPr/>
        </p:nvSpPr>
        <p:spPr>
          <a:xfrm>
            <a:off x="2298325" y="1918350"/>
            <a:ext cx="369600" cy="25530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8" name="Google Shape;988;g37b63e2aaf5_0_115"/>
          <p:cNvSpPr/>
          <p:nvPr/>
        </p:nvSpPr>
        <p:spPr>
          <a:xfrm>
            <a:off x="2271075" y="2683800"/>
            <a:ext cx="369600" cy="25530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9" name="Google Shape;989;g37b63e2aaf5_0_115"/>
          <p:cNvSpPr txBox="1"/>
          <p:nvPr/>
        </p:nvSpPr>
        <p:spPr>
          <a:xfrm>
            <a:off x="5437750" y="1276800"/>
            <a:ext cx="10269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Check the values from the immediate previous step of the positive edge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990" name="Google Shape;990;g37b63e2aaf5_0_115"/>
          <p:cNvSpPr txBox="1"/>
          <p:nvPr/>
        </p:nvSpPr>
        <p:spPr>
          <a:xfrm>
            <a:off x="5406688" y="2811700"/>
            <a:ext cx="10269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J=1 and K=0,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Check truth table, Q=1 for J=1 and K=0.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Now, draw the signal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991" name="Google Shape;991;g37b63e2aaf5_0_115"/>
          <p:cNvSpPr txBox="1"/>
          <p:nvPr/>
        </p:nvSpPr>
        <p:spPr>
          <a:xfrm>
            <a:off x="1142550" y="3766050"/>
            <a:ext cx="4030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CC"/>
                </a:solidFill>
              </a:rPr>
              <a:t>Move</a:t>
            </a:r>
            <a:r>
              <a:rPr lang="en" sz="1200">
                <a:solidFill>
                  <a:srgbClr val="0000CC"/>
                </a:solidFill>
              </a:rPr>
              <a:t> the signal to 1 as Q=1</a:t>
            </a:r>
            <a:endParaRPr sz="1200">
              <a:solidFill>
                <a:srgbClr val="0000CC"/>
              </a:solidFill>
            </a:endParaRPr>
          </a:p>
        </p:txBody>
      </p:sp>
      <p:cxnSp>
        <p:nvCxnSpPr>
          <p:cNvPr id="992" name="Google Shape;992;g37b63e2aaf5_0_115"/>
          <p:cNvCxnSpPr/>
          <p:nvPr/>
        </p:nvCxnSpPr>
        <p:spPr>
          <a:xfrm flipH="1" rot="10800000">
            <a:off x="2640675" y="3480600"/>
            <a:ext cx="332700" cy="240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93" name="Google Shape;993;g37b63e2aaf5_0_115"/>
          <p:cNvCxnSpPr/>
          <p:nvPr/>
        </p:nvCxnSpPr>
        <p:spPr>
          <a:xfrm>
            <a:off x="2973375" y="3480600"/>
            <a:ext cx="327600" cy="180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94" name="Google Shape;994;g37b63e2aaf5_0_115"/>
          <p:cNvSpPr txBox="1"/>
          <p:nvPr/>
        </p:nvSpPr>
        <p:spPr>
          <a:xfrm>
            <a:off x="1129050" y="4053600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CC"/>
                </a:solidFill>
              </a:rPr>
              <a:t>Continue until next positive edge. </a:t>
            </a:r>
            <a:endParaRPr/>
          </a:p>
        </p:txBody>
      </p:sp>
      <p:cxnSp>
        <p:nvCxnSpPr>
          <p:cNvPr id="995" name="Google Shape;995;g37b63e2aaf5_0_115"/>
          <p:cNvCxnSpPr/>
          <p:nvPr/>
        </p:nvCxnSpPr>
        <p:spPr>
          <a:xfrm>
            <a:off x="1291550" y="3735250"/>
            <a:ext cx="337500" cy="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96" name="Google Shape;996;g37b63e2aaf5_0_115"/>
          <p:cNvCxnSpPr/>
          <p:nvPr/>
        </p:nvCxnSpPr>
        <p:spPr>
          <a:xfrm flipH="1" rot="10800000">
            <a:off x="1628700" y="3734950"/>
            <a:ext cx="350700" cy="30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97" name="Google Shape;997;g37b63e2aaf5_0_115"/>
          <p:cNvCxnSpPr/>
          <p:nvPr/>
        </p:nvCxnSpPr>
        <p:spPr>
          <a:xfrm>
            <a:off x="1955825" y="3734950"/>
            <a:ext cx="352500" cy="30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98" name="Google Shape;998;g37b63e2aaf5_0_115"/>
          <p:cNvCxnSpPr/>
          <p:nvPr/>
        </p:nvCxnSpPr>
        <p:spPr>
          <a:xfrm>
            <a:off x="2292850" y="3734950"/>
            <a:ext cx="350400" cy="240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99" name="Google Shape;999;g37b63e2aaf5_0_115"/>
          <p:cNvCxnSpPr/>
          <p:nvPr/>
        </p:nvCxnSpPr>
        <p:spPr>
          <a:xfrm>
            <a:off x="2646800" y="3466125"/>
            <a:ext cx="0" cy="28440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6e53946d27_0_16"/>
          <p:cNvSpPr/>
          <p:nvPr/>
        </p:nvSpPr>
        <p:spPr>
          <a:xfrm>
            <a:off x="0" y="33338"/>
            <a:ext cx="9144000" cy="4906800"/>
          </a:xfrm>
          <a:prstGeom prst="roundRect">
            <a:avLst>
              <a:gd fmla="val 2852" name="adj"/>
            </a:avLst>
          </a:prstGeom>
          <a:solidFill>
            <a:srgbClr val="FFFFFF"/>
          </a:solidFill>
          <a:ln>
            <a:noFill/>
          </a:ln>
          <a:effectLst>
            <a:outerShdw blurRad="57150" rotWithShape="0" algn="bl" dist="19050">
              <a:srgbClr val="000000">
                <a:alpha val="8627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116" name="Google Shape;116;g36e53946d27_0_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07451" y="76200"/>
            <a:ext cx="560349" cy="514126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g36e53946d27_0_16"/>
          <p:cNvSpPr txBox="1"/>
          <p:nvPr/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0" i="0" lang="en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0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8" name="Google Shape;118;g36e53946d27_0_16"/>
          <p:cNvGrpSpPr/>
          <p:nvPr/>
        </p:nvGrpSpPr>
        <p:grpSpPr>
          <a:xfrm>
            <a:off x="50480" y="122879"/>
            <a:ext cx="277873" cy="68400"/>
            <a:chOff x="411700" y="2416840"/>
            <a:chExt cx="277873" cy="68400"/>
          </a:xfrm>
        </p:grpSpPr>
        <p:sp>
          <p:nvSpPr>
            <p:cNvPr id="119" name="Google Shape;119;g36e53946d27_0_16"/>
            <p:cNvSpPr/>
            <p:nvPr/>
          </p:nvSpPr>
          <p:spPr>
            <a:xfrm>
              <a:off x="411700" y="2416840"/>
              <a:ext cx="68400" cy="68400"/>
            </a:xfrm>
            <a:prstGeom prst="ellipse">
              <a:avLst/>
            </a:prstGeom>
            <a:solidFill>
              <a:srgbClr val="FF6B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20;g36e53946d27_0_16"/>
            <p:cNvSpPr/>
            <p:nvPr/>
          </p:nvSpPr>
          <p:spPr>
            <a:xfrm>
              <a:off x="516436" y="2416840"/>
              <a:ext cx="68400" cy="68400"/>
            </a:xfrm>
            <a:prstGeom prst="ellipse">
              <a:avLst/>
            </a:prstGeom>
            <a:solidFill>
              <a:srgbClr val="FFC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21;g36e53946d27_0_16"/>
            <p:cNvSpPr/>
            <p:nvPr/>
          </p:nvSpPr>
          <p:spPr>
            <a:xfrm>
              <a:off x="621173" y="2416840"/>
              <a:ext cx="68400" cy="68400"/>
            </a:xfrm>
            <a:prstGeom prst="ellipse">
              <a:avLst/>
            </a:prstGeom>
            <a:solidFill>
              <a:srgbClr val="28C8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2" name="Google Shape;122;g36e53946d27_0_16"/>
          <p:cNvSpPr txBox="1"/>
          <p:nvPr/>
        </p:nvSpPr>
        <p:spPr>
          <a:xfrm>
            <a:off x="561850" y="0"/>
            <a:ext cx="90459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rPr b="0" i="0" lang="en" sz="34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Sequential Circuit</a:t>
            </a:r>
            <a:endParaRPr b="0" i="0" sz="34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23" name="Google Shape;123;g36e53946d27_0_16"/>
          <p:cNvSpPr txBox="1"/>
          <p:nvPr/>
        </p:nvSpPr>
        <p:spPr>
          <a:xfrm>
            <a:off x="0" y="4876800"/>
            <a:ext cx="5062200" cy="3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4F4F4F"/>
                </a:solidFill>
                <a:latin typeface="Lexend Light"/>
                <a:ea typeface="Lexend Light"/>
                <a:cs typeface="Lexend Light"/>
                <a:sym typeface="Lexend Light"/>
              </a:rPr>
              <a:t>Department of Computer Science and Engineering</a:t>
            </a:r>
            <a:endParaRPr b="1" i="0" sz="900" u="none" cap="none" strike="noStrike">
              <a:solidFill>
                <a:srgbClr val="4F4F4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24" name="Google Shape;124;g36e53946d27_0_16"/>
          <p:cNvSpPr txBox="1"/>
          <p:nvPr/>
        </p:nvSpPr>
        <p:spPr>
          <a:xfrm>
            <a:off x="2946600" y="4883850"/>
            <a:ext cx="32508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4F4F4F"/>
                </a:solidFill>
                <a:latin typeface="Lexend"/>
                <a:ea typeface="Lexend"/>
                <a:cs typeface="Lexend"/>
                <a:sym typeface="Lexend"/>
              </a:rPr>
              <a:t>CSE260 - Digital Logic Design</a:t>
            </a:r>
            <a:endParaRPr b="0" i="0" sz="900" u="none" cap="none" strike="noStrike">
              <a:solidFill>
                <a:srgbClr val="4F4F4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25" name="Google Shape;125;g36e53946d27_0_16"/>
          <p:cNvSpPr txBox="1"/>
          <p:nvPr/>
        </p:nvSpPr>
        <p:spPr>
          <a:xfrm>
            <a:off x="16650" y="590325"/>
            <a:ext cx="91107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●"/>
            </a:pPr>
            <a:r>
              <a:rPr b="0" i="0" lang="en" sz="18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A </a:t>
            </a:r>
            <a:r>
              <a:rPr b="1" i="0" lang="en" sz="1800" u="none" cap="none" strike="noStrike">
                <a:solidFill>
                  <a:srgbClr val="0000CC"/>
                </a:solidFill>
                <a:latin typeface="Lexend"/>
                <a:ea typeface="Lexend"/>
                <a:cs typeface="Lexend"/>
                <a:sym typeface="Lexend"/>
              </a:rPr>
              <a:t>sequential circuit</a:t>
            </a:r>
            <a:r>
              <a:rPr b="0" i="0" lang="en" sz="18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 consists of a </a:t>
            </a:r>
            <a:r>
              <a:rPr b="0" i="1" lang="en" sz="1800" u="none" cap="none" strike="noStrike">
                <a:solidFill>
                  <a:srgbClr val="0000CC"/>
                </a:solidFill>
                <a:latin typeface="Lexend"/>
                <a:ea typeface="Lexend"/>
                <a:cs typeface="Lexend"/>
                <a:sym typeface="Lexend"/>
              </a:rPr>
              <a:t>feedback path</a:t>
            </a:r>
            <a:r>
              <a:rPr b="0" i="0" lang="en" sz="18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, and employs some </a:t>
            </a:r>
            <a:r>
              <a:rPr b="0" i="1" lang="en" sz="1800" u="none" cap="none" strike="noStrike">
                <a:solidFill>
                  <a:srgbClr val="0000CC"/>
                </a:solidFill>
                <a:latin typeface="Lexend"/>
                <a:ea typeface="Lexend"/>
                <a:cs typeface="Lexend"/>
                <a:sym typeface="Lexend"/>
              </a:rPr>
              <a:t>memory elements</a:t>
            </a:r>
            <a:r>
              <a:rPr b="0" i="0" lang="en" sz="18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.</a:t>
            </a:r>
            <a:endParaRPr b="0" i="0" sz="18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26" name="Google Shape;126;g36e53946d27_0_16"/>
          <p:cNvSpPr txBox="1"/>
          <p:nvPr/>
        </p:nvSpPr>
        <p:spPr>
          <a:xfrm>
            <a:off x="615700" y="4047625"/>
            <a:ext cx="8019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Sequential circuit = Combinational logic + Memory Elements</a:t>
            </a:r>
            <a:endParaRPr b="0" i="0" sz="14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 output= external input + present state of memory element</a:t>
            </a:r>
            <a:endParaRPr b="0" i="0" sz="1400" u="none" cap="none" strike="noStrike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127" name="Google Shape;127;g36e53946d27_0_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52976" y="1186375"/>
            <a:ext cx="4438049" cy="2928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3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g37b63e2aaf5_0_170"/>
          <p:cNvSpPr/>
          <p:nvPr/>
        </p:nvSpPr>
        <p:spPr>
          <a:xfrm>
            <a:off x="0" y="33338"/>
            <a:ext cx="9144000" cy="4906800"/>
          </a:xfrm>
          <a:prstGeom prst="roundRect">
            <a:avLst>
              <a:gd fmla="val 2852" name="adj"/>
            </a:avLst>
          </a:prstGeom>
          <a:solidFill>
            <a:srgbClr val="FFFFFF"/>
          </a:solidFill>
          <a:ln>
            <a:noFill/>
          </a:ln>
          <a:effectLst>
            <a:outerShdw blurRad="57150" rotWithShape="0" algn="bl" dist="19050">
              <a:srgbClr val="000000">
                <a:alpha val="863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1005" name="Google Shape;1005;g37b63e2aaf5_0_1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07451" y="76200"/>
            <a:ext cx="560349" cy="514126"/>
          </a:xfrm>
          <a:prstGeom prst="rect">
            <a:avLst/>
          </a:prstGeom>
          <a:noFill/>
          <a:ln>
            <a:noFill/>
          </a:ln>
        </p:spPr>
      </p:pic>
      <p:sp>
        <p:nvSpPr>
          <p:cNvPr id="1006" name="Google Shape;1006;g37b63e2aaf5_0_170"/>
          <p:cNvSpPr txBox="1"/>
          <p:nvPr/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0" i="0" lang="en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0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07" name="Google Shape;1007;g37b63e2aaf5_0_170"/>
          <p:cNvGrpSpPr/>
          <p:nvPr/>
        </p:nvGrpSpPr>
        <p:grpSpPr>
          <a:xfrm>
            <a:off x="50480" y="122879"/>
            <a:ext cx="277873" cy="68400"/>
            <a:chOff x="411700" y="2416840"/>
            <a:chExt cx="277873" cy="68400"/>
          </a:xfrm>
        </p:grpSpPr>
        <p:sp>
          <p:nvSpPr>
            <p:cNvPr id="1008" name="Google Shape;1008;g37b63e2aaf5_0_170"/>
            <p:cNvSpPr/>
            <p:nvPr/>
          </p:nvSpPr>
          <p:spPr>
            <a:xfrm>
              <a:off x="411700" y="2416840"/>
              <a:ext cx="68400" cy="68400"/>
            </a:xfrm>
            <a:prstGeom prst="ellipse">
              <a:avLst/>
            </a:prstGeom>
            <a:solidFill>
              <a:srgbClr val="FF6B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9" name="Google Shape;1009;g37b63e2aaf5_0_170"/>
            <p:cNvSpPr/>
            <p:nvPr/>
          </p:nvSpPr>
          <p:spPr>
            <a:xfrm>
              <a:off x="516436" y="2416840"/>
              <a:ext cx="68400" cy="68400"/>
            </a:xfrm>
            <a:prstGeom prst="ellipse">
              <a:avLst/>
            </a:prstGeom>
            <a:solidFill>
              <a:srgbClr val="FFC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0" name="Google Shape;1010;g37b63e2aaf5_0_170"/>
            <p:cNvSpPr/>
            <p:nvPr/>
          </p:nvSpPr>
          <p:spPr>
            <a:xfrm>
              <a:off x="621173" y="2416840"/>
              <a:ext cx="68400" cy="68400"/>
            </a:xfrm>
            <a:prstGeom prst="ellipse">
              <a:avLst/>
            </a:prstGeom>
            <a:solidFill>
              <a:srgbClr val="28C8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11" name="Google Shape;1011;g37b63e2aaf5_0_170"/>
          <p:cNvSpPr txBox="1"/>
          <p:nvPr/>
        </p:nvSpPr>
        <p:spPr>
          <a:xfrm>
            <a:off x="156200" y="76200"/>
            <a:ext cx="8222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" sz="30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Positive Edge Triggered Timing Diagram </a:t>
            </a:r>
            <a:endParaRPr b="0" i="0" sz="30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012" name="Google Shape;1012;g37b63e2aaf5_0_170"/>
          <p:cNvSpPr txBox="1"/>
          <p:nvPr/>
        </p:nvSpPr>
        <p:spPr>
          <a:xfrm>
            <a:off x="0" y="4876800"/>
            <a:ext cx="5062200" cy="3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4F4F4F"/>
                </a:solidFill>
                <a:latin typeface="Lexend Light"/>
                <a:ea typeface="Lexend Light"/>
                <a:cs typeface="Lexend Light"/>
                <a:sym typeface="Lexend Light"/>
              </a:rPr>
              <a:t>Department of Computer Science and Engineering</a:t>
            </a:r>
            <a:endParaRPr b="1" i="0" sz="900" u="none" cap="none" strike="noStrike">
              <a:solidFill>
                <a:srgbClr val="4F4F4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013" name="Google Shape;1013;g37b63e2aaf5_0_170"/>
          <p:cNvSpPr txBox="1"/>
          <p:nvPr/>
        </p:nvSpPr>
        <p:spPr>
          <a:xfrm>
            <a:off x="2946600" y="4883850"/>
            <a:ext cx="32508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4F4F4F"/>
                </a:solidFill>
                <a:latin typeface="Lexend"/>
                <a:ea typeface="Lexend"/>
                <a:cs typeface="Lexend"/>
                <a:sym typeface="Lexend"/>
              </a:rPr>
              <a:t>CSE260 - Digital Logic Design</a:t>
            </a:r>
            <a:endParaRPr b="0" i="0" sz="900" u="none" cap="none" strike="noStrike">
              <a:solidFill>
                <a:srgbClr val="4F4F4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014" name="Google Shape;1014;g37b63e2aaf5_0_170"/>
          <p:cNvSpPr txBox="1"/>
          <p:nvPr/>
        </p:nvSpPr>
        <p:spPr>
          <a:xfrm>
            <a:off x="6737975" y="1579375"/>
            <a:ext cx="2162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JK FF Truth Table</a:t>
            </a:r>
            <a:endParaRPr b="0" i="0" sz="18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1015" name="Google Shape;1015;g37b63e2aaf5_0_170" title="Screenshot 2025-08-19 022723 (1).png"/>
          <p:cNvPicPr preferRelativeResize="0"/>
          <p:nvPr/>
        </p:nvPicPr>
        <p:blipFill rotWithShape="1">
          <a:blip r:embed="rId4">
            <a:alphaModFix/>
          </a:blip>
          <a:srcRect b="0" l="475" r="475" t="0"/>
          <a:stretch/>
        </p:blipFill>
        <p:spPr>
          <a:xfrm>
            <a:off x="232650" y="722700"/>
            <a:ext cx="5632600" cy="41016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016" name="Google Shape;1016;g37b63e2aaf5_0_170"/>
          <p:cNvGraphicFramePr/>
          <p:nvPr/>
        </p:nvGraphicFramePr>
        <p:xfrm>
          <a:off x="6433600" y="22133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{6B1364BF-8A7C-42D6-8912-4537F10F1216}</a:tableStyleId>
              </a:tblPr>
              <a:tblGrid>
                <a:gridCol w="595975"/>
                <a:gridCol w="588475"/>
                <a:gridCol w="603475"/>
                <a:gridCol w="678550"/>
              </a:tblGrid>
              <a:tr h="3233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1" lang="en" sz="15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J</a:t>
                      </a:r>
                      <a:endParaRPr b="1" sz="15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1" lang="en" sz="15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K</a:t>
                      </a:r>
                      <a:endParaRPr b="1" sz="15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1" lang="en" sz="15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Q</a:t>
                      </a:r>
                      <a:endParaRPr b="1" sz="15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1" lang="en" sz="15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Q’</a:t>
                      </a:r>
                      <a:endParaRPr b="1" sz="15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</a:tr>
              <a:tr h="451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0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0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Memory/ No Change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 hMerge="1"/>
              </a:tr>
              <a:tr h="3113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0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1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0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1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</a:tr>
              <a:tr h="3113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1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0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1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0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</a:tr>
              <a:tr h="3113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1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1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Toggle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 hMerge="1"/>
              </a:tr>
            </a:tbl>
          </a:graphicData>
        </a:graphic>
      </p:graphicFrame>
      <p:cxnSp>
        <p:nvCxnSpPr>
          <p:cNvPr id="1017" name="Google Shape;1017;g37b63e2aaf5_0_170"/>
          <p:cNvCxnSpPr/>
          <p:nvPr/>
        </p:nvCxnSpPr>
        <p:spPr>
          <a:xfrm>
            <a:off x="1305300" y="866250"/>
            <a:ext cx="13800" cy="2336100"/>
          </a:xfrm>
          <a:prstGeom prst="straightConnector1">
            <a:avLst/>
          </a:prstGeom>
          <a:noFill/>
          <a:ln cap="flat" cmpd="sng" w="28575">
            <a:solidFill>
              <a:srgbClr val="99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18" name="Google Shape;1018;g37b63e2aaf5_0_170"/>
          <p:cNvCxnSpPr/>
          <p:nvPr/>
        </p:nvCxnSpPr>
        <p:spPr>
          <a:xfrm>
            <a:off x="1963725" y="866250"/>
            <a:ext cx="13800" cy="2336100"/>
          </a:xfrm>
          <a:prstGeom prst="straightConnector1">
            <a:avLst/>
          </a:prstGeom>
          <a:noFill/>
          <a:ln cap="flat" cmpd="sng" w="28575">
            <a:solidFill>
              <a:srgbClr val="99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19" name="Google Shape;1019;g37b63e2aaf5_0_170"/>
          <p:cNvCxnSpPr/>
          <p:nvPr/>
        </p:nvCxnSpPr>
        <p:spPr>
          <a:xfrm>
            <a:off x="2622150" y="866250"/>
            <a:ext cx="13800" cy="2336100"/>
          </a:xfrm>
          <a:prstGeom prst="straightConnector1">
            <a:avLst/>
          </a:prstGeom>
          <a:noFill/>
          <a:ln cap="flat" cmpd="sng" w="28575">
            <a:solidFill>
              <a:srgbClr val="99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20" name="Google Shape;1020;g37b63e2aaf5_0_170"/>
          <p:cNvCxnSpPr/>
          <p:nvPr/>
        </p:nvCxnSpPr>
        <p:spPr>
          <a:xfrm>
            <a:off x="3280575" y="866250"/>
            <a:ext cx="13800" cy="2336100"/>
          </a:xfrm>
          <a:prstGeom prst="straightConnector1">
            <a:avLst/>
          </a:prstGeom>
          <a:noFill/>
          <a:ln cap="flat" cmpd="sng" w="28575">
            <a:solidFill>
              <a:srgbClr val="99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21" name="Google Shape;1021;g37b63e2aaf5_0_170"/>
          <p:cNvCxnSpPr/>
          <p:nvPr/>
        </p:nvCxnSpPr>
        <p:spPr>
          <a:xfrm>
            <a:off x="3966550" y="866250"/>
            <a:ext cx="13800" cy="2336100"/>
          </a:xfrm>
          <a:prstGeom prst="straightConnector1">
            <a:avLst/>
          </a:prstGeom>
          <a:noFill/>
          <a:ln cap="flat" cmpd="sng" w="28575">
            <a:solidFill>
              <a:srgbClr val="99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22" name="Google Shape;1022;g37b63e2aaf5_0_170"/>
          <p:cNvCxnSpPr/>
          <p:nvPr/>
        </p:nvCxnSpPr>
        <p:spPr>
          <a:xfrm>
            <a:off x="4624975" y="866250"/>
            <a:ext cx="13800" cy="2336100"/>
          </a:xfrm>
          <a:prstGeom prst="straightConnector1">
            <a:avLst/>
          </a:prstGeom>
          <a:noFill/>
          <a:ln cap="flat" cmpd="sng" w="28575">
            <a:solidFill>
              <a:srgbClr val="99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23" name="Google Shape;1023;g37b63e2aaf5_0_170"/>
          <p:cNvCxnSpPr/>
          <p:nvPr/>
        </p:nvCxnSpPr>
        <p:spPr>
          <a:xfrm>
            <a:off x="5283400" y="866250"/>
            <a:ext cx="13800" cy="2336100"/>
          </a:xfrm>
          <a:prstGeom prst="straightConnector1">
            <a:avLst/>
          </a:prstGeom>
          <a:noFill/>
          <a:ln cap="flat" cmpd="sng" w="28575">
            <a:solidFill>
              <a:srgbClr val="99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24" name="Google Shape;1024;g37b63e2aaf5_0_170"/>
          <p:cNvCxnSpPr/>
          <p:nvPr/>
        </p:nvCxnSpPr>
        <p:spPr>
          <a:xfrm>
            <a:off x="976750" y="3735250"/>
            <a:ext cx="337500" cy="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25" name="Google Shape;1025;g37b63e2aaf5_0_170"/>
          <p:cNvSpPr txBox="1"/>
          <p:nvPr/>
        </p:nvSpPr>
        <p:spPr>
          <a:xfrm>
            <a:off x="1013750" y="1895700"/>
            <a:ext cx="2778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0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026" name="Google Shape;1026;g37b63e2aaf5_0_170"/>
          <p:cNvSpPr txBox="1"/>
          <p:nvPr/>
        </p:nvSpPr>
        <p:spPr>
          <a:xfrm>
            <a:off x="1013750" y="2661150"/>
            <a:ext cx="2778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0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027" name="Google Shape;1027;g37b63e2aaf5_0_170"/>
          <p:cNvSpPr txBox="1"/>
          <p:nvPr/>
        </p:nvSpPr>
        <p:spPr>
          <a:xfrm>
            <a:off x="1672175" y="1895700"/>
            <a:ext cx="2778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0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028" name="Google Shape;1028;g37b63e2aaf5_0_170"/>
          <p:cNvSpPr txBox="1"/>
          <p:nvPr/>
        </p:nvSpPr>
        <p:spPr>
          <a:xfrm>
            <a:off x="1672175" y="2661150"/>
            <a:ext cx="2778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1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029" name="Google Shape;1029;g37b63e2aaf5_0_170"/>
          <p:cNvSpPr txBox="1"/>
          <p:nvPr/>
        </p:nvSpPr>
        <p:spPr>
          <a:xfrm>
            <a:off x="2330600" y="1895700"/>
            <a:ext cx="2778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1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030" name="Google Shape;1030;g37b63e2aaf5_0_170"/>
          <p:cNvSpPr txBox="1"/>
          <p:nvPr/>
        </p:nvSpPr>
        <p:spPr>
          <a:xfrm>
            <a:off x="2330600" y="2684250"/>
            <a:ext cx="2778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0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031" name="Google Shape;1031;g37b63e2aaf5_0_170"/>
          <p:cNvSpPr txBox="1"/>
          <p:nvPr/>
        </p:nvSpPr>
        <p:spPr>
          <a:xfrm>
            <a:off x="2989025" y="1895700"/>
            <a:ext cx="2778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1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032" name="Google Shape;1032;g37b63e2aaf5_0_170"/>
          <p:cNvSpPr txBox="1"/>
          <p:nvPr/>
        </p:nvSpPr>
        <p:spPr>
          <a:xfrm>
            <a:off x="2989025" y="2684250"/>
            <a:ext cx="2778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1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033" name="Google Shape;1033;g37b63e2aaf5_0_170"/>
          <p:cNvSpPr txBox="1"/>
          <p:nvPr/>
        </p:nvSpPr>
        <p:spPr>
          <a:xfrm>
            <a:off x="3647450" y="1895700"/>
            <a:ext cx="2778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1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034" name="Google Shape;1034;g37b63e2aaf5_0_170"/>
          <p:cNvSpPr txBox="1"/>
          <p:nvPr/>
        </p:nvSpPr>
        <p:spPr>
          <a:xfrm>
            <a:off x="3647450" y="2684250"/>
            <a:ext cx="2778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1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035" name="Google Shape;1035;g37b63e2aaf5_0_170"/>
          <p:cNvSpPr txBox="1"/>
          <p:nvPr/>
        </p:nvSpPr>
        <p:spPr>
          <a:xfrm>
            <a:off x="4347175" y="1895700"/>
            <a:ext cx="2778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0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036" name="Google Shape;1036;g37b63e2aaf5_0_170"/>
          <p:cNvSpPr txBox="1"/>
          <p:nvPr/>
        </p:nvSpPr>
        <p:spPr>
          <a:xfrm>
            <a:off x="4347175" y="2684250"/>
            <a:ext cx="2778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1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037" name="Google Shape;1037;g37b63e2aaf5_0_170"/>
          <p:cNvSpPr txBox="1"/>
          <p:nvPr/>
        </p:nvSpPr>
        <p:spPr>
          <a:xfrm>
            <a:off x="4991800" y="1895700"/>
            <a:ext cx="2778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1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038" name="Google Shape;1038;g37b63e2aaf5_0_170"/>
          <p:cNvSpPr txBox="1"/>
          <p:nvPr/>
        </p:nvSpPr>
        <p:spPr>
          <a:xfrm>
            <a:off x="4991800" y="2684250"/>
            <a:ext cx="2778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0</a:t>
            </a:r>
            <a:endParaRPr sz="1800">
              <a:solidFill>
                <a:schemeClr val="dk1"/>
              </a:solidFill>
            </a:endParaRPr>
          </a:p>
        </p:txBody>
      </p:sp>
      <p:cxnSp>
        <p:nvCxnSpPr>
          <p:cNvPr id="1039" name="Google Shape;1039;g37b63e2aaf5_0_170"/>
          <p:cNvCxnSpPr>
            <a:stCxn id="1040" idx="1"/>
          </p:cNvCxnSpPr>
          <p:nvPr/>
        </p:nvCxnSpPr>
        <p:spPr>
          <a:xfrm flipH="1">
            <a:off x="3319150" y="999750"/>
            <a:ext cx="2118600" cy="125820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40" name="Google Shape;1040;g37b63e2aaf5_0_170"/>
          <p:cNvSpPr txBox="1"/>
          <p:nvPr/>
        </p:nvSpPr>
        <p:spPr>
          <a:xfrm>
            <a:off x="5437750" y="722700"/>
            <a:ext cx="1267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CC"/>
                </a:solidFill>
              </a:rPr>
              <a:t>Next </a:t>
            </a:r>
            <a:r>
              <a:rPr lang="en" sz="1200">
                <a:solidFill>
                  <a:srgbClr val="0000CC"/>
                </a:solidFill>
              </a:rPr>
              <a:t>positive edge found</a:t>
            </a:r>
            <a:endParaRPr sz="1200">
              <a:solidFill>
                <a:srgbClr val="0000CC"/>
              </a:solidFill>
            </a:endParaRPr>
          </a:p>
        </p:txBody>
      </p:sp>
      <p:sp>
        <p:nvSpPr>
          <p:cNvPr id="1041" name="Google Shape;1041;g37b63e2aaf5_0_170"/>
          <p:cNvSpPr/>
          <p:nvPr/>
        </p:nvSpPr>
        <p:spPr>
          <a:xfrm>
            <a:off x="2956750" y="1889250"/>
            <a:ext cx="369600" cy="25530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2" name="Google Shape;1042;g37b63e2aaf5_0_170"/>
          <p:cNvSpPr/>
          <p:nvPr/>
        </p:nvSpPr>
        <p:spPr>
          <a:xfrm>
            <a:off x="2929500" y="2654700"/>
            <a:ext cx="369600" cy="25530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3" name="Google Shape;1043;g37b63e2aaf5_0_170"/>
          <p:cNvSpPr txBox="1"/>
          <p:nvPr/>
        </p:nvSpPr>
        <p:spPr>
          <a:xfrm>
            <a:off x="5437750" y="1276800"/>
            <a:ext cx="10269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Check the values from the immediate previous step of the positive edge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1044" name="Google Shape;1044;g37b63e2aaf5_0_170"/>
          <p:cNvSpPr txBox="1"/>
          <p:nvPr/>
        </p:nvSpPr>
        <p:spPr>
          <a:xfrm>
            <a:off x="5406688" y="2811700"/>
            <a:ext cx="10269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J=1 and K=1,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Check truth table, Q=Toggle for J=1 and K=1.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Now, draw the signal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1045" name="Google Shape;1045;g37b63e2aaf5_0_170"/>
          <p:cNvSpPr txBox="1"/>
          <p:nvPr/>
        </p:nvSpPr>
        <p:spPr>
          <a:xfrm>
            <a:off x="1142550" y="3766050"/>
            <a:ext cx="4030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CC"/>
                </a:solidFill>
              </a:rPr>
              <a:t>Move the signal to 0 as Q=Toggle</a:t>
            </a:r>
            <a:endParaRPr sz="1200">
              <a:solidFill>
                <a:srgbClr val="0000CC"/>
              </a:solidFill>
            </a:endParaRPr>
          </a:p>
        </p:txBody>
      </p:sp>
      <p:cxnSp>
        <p:nvCxnSpPr>
          <p:cNvPr id="1046" name="Google Shape;1046;g37b63e2aaf5_0_170"/>
          <p:cNvCxnSpPr/>
          <p:nvPr/>
        </p:nvCxnSpPr>
        <p:spPr>
          <a:xfrm flipH="1" rot="10800000">
            <a:off x="3299100" y="3734950"/>
            <a:ext cx="332700" cy="240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47" name="Google Shape;1047;g37b63e2aaf5_0_170"/>
          <p:cNvCxnSpPr/>
          <p:nvPr/>
        </p:nvCxnSpPr>
        <p:spPr>
          <a:xfrm>
            <a:off x="3631800" y="3734950"/>
            <a:ext cx="327600" cy="180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48" name="Google Shape;1048;g37b63e2aaf5_0_170"/>
          <p:cNvSpPr txBox="1"/>
          <p:nvPr/>
        </p:nvSpPr>
        <p:spPr>
          <a:xfrm>
            <a:off x="1129050" y="4053600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CC"/>
                </a:solidFill>
              </a:rPr>
              <a:t>Continue until next positive edge. </a:t>
            </a:r>
            <a:endParaRPr/>
          </a:p>
        </p:txBody>
      </p:sp>
      <p:cxnSp>
        <p:nvCxnSpPr>
          <p:cNvPr id="1049" name="Google Shape;1049;g37b63e2aaf5_0_170"/>
          <p:cNvCxnSpPr/>
          <p:nvPr/>
        </p:nvCxnSpPr>
        <p:spPr>
          <a:xfrm>
            <a:off x="1291550" y="3735250"/>
            <a:ext cx="337500" cy="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50" name="Google Shape;1050;g37b63e2aaf5_0_170"/>
          <p:cNvCxnSpPr/>
          <p:nvPr/>
        </p:nvCxnSpPr>
        <p:spPr>
          <a:xfrm flipH="1" rot="10800000">
            <a:off x="1628700" y="3734950"/>
            <a:ext cx="350700" cy="30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51" name="Google Shape;1051;g37b63e2aaf5_0_170"/>
          <p:cNvCxnSpPr/>
          <p:nvPr/>
        </p:nvCxnSpPr>
        <p:spPr>
          <a:xfrm>
            <a:off x="1955825" y="3734950"/>
            <a:ext cx="352500" cy="30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52" name="Google Shape;1052;g37b63e2aaf5_0_170"/>
          <p:cNvCxnSpPr/>
          <p:nvPr/>
        </p:nvCxnSpPr>
        <p:spPr>
          <a:xfrm>
            <a:off x="2292850" y="3734950"/>
            <a:ext cx="350400" cy="240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53" name="Google Shape;1053;g37b63e2aaf5_0_170"/>
          <p:cNvCxnSpPr/>
          <p:nvPr/>
        </p:nvCxnSpPr>
        <p:spPr>
          <a:xfrm>
            <a:off x="3295900" y="3473075"/>
            <a:ext cx="0" cy="27930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54" name="Google Shape;1054;g37b63e2aaf5_0_170"/>
          <p:cNvCxnSpPr/>
          <p:nvPr/>
        </p:nvCxnSpPr>
        <p:spPr>
          <a:xfrm>
            <a:off x="2633775" y="3455525"/>
            <a:ext cx="1500" cy="29700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55" name="Google Shape;1055;g37b63e2aaf5_0_170"/>
          <p:cNvCxnSpPr/>
          <p:nvPr/>
        </p:nvCxnSpPr>
        <p:spPr>
          <a:xfrm flipH="1" rot="10800000">
            <a:off x="2635225" y="3467450"/>
            <a:ext cx="332700" cy="240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56" name="Google Shape;1056;g37b63e2aaf5_0_170"/>
          <p:cNvCxnSpPr/>
          <p:nvPr/>
        </p:nvCxnSpPr>
        <p:spPr>
          <a:xfrm flipH="1" rot="10800000">
            <a:off x="2967925" y="3466850"/>
            <a:ext cx="345600" cy="60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0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Google Shape;1061;g37b63e2aaf5_0_226"/>
          <p:cNvSpPr/>
          <p:nvPr/>
        </p:nvSpPr>
        <p:spPr>
          <a:xfrm>
            <a:off x="0" y="33338"/>
            <a:ext cx="9144000" cy="4906800"/>
          </a:xfrm>
          <a:prstGeom prst="roundRect">
            <a:avLst>
              <a:gd fmla="val 2852" name="adj"/>
            </a:avLst>
          </a:prstGeom>
          <a:solidFill>
            <a:srgbClr val="FFFFFF"/>
          </a:solidFill>
          <a:ln>
            <a:noFill/>
          </a:ln>
          <a:effectLst>
            <a:outerShdw blurRad="57150" rotWithShape="0" algn="bl" dist="19050">
              <a:srgbClr val="000000">
                <a:alpha val="863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1062" name="Google Shape;1062;g37b63e2aaf5_0_2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07451" y="76200"/>
            <a:ext cx="560349" cy="514126"/>
          </a:xfrm>
          <a:prstGeom prst="rect">
            <a:avLst/>
          </a:prstGeom>
          <a:noFill/>
          <a:ln>
            <a:noFill/>
          </a:ln>
        </p:spPr>
      </p:pic>
      <p:sp>
        <p:nvSpPr>
          <p:cNvPr id="1063" name="Google Shape;1063;g37b63e2aaf5_0_226"/>
          <p:cNvSpPr txBox="1"/>
          <p:nvPr/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0" i="0" lang="en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0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64" name="Google Shape;1064;g37b63e2aaf5_0_226"/>
          <p:cNvGrpSpPr/>
          <p:nvPr/>
        </p:nvGrpSpPr>
        <p:grpSpPr>
          <a:xfrm>
            <a:off x="50480" y="122879"/>
            <a:ext cx="277873" cy="68400"/>
            <a:chOff x="411700" y="2416840"/>
            <a:chExt cx="277873" cy="68400"/>
          </a:xfrm>
        </p:grpSpPr>
        <p:sp>
          <p:nvSpPr>
            <p:cNvPr id="1065" name="Google Shape;1065;g37b63e2aaf5_0_226"/>
            <p:cNvSpPr/>
            <p:nvPr/>
          </p:nvSpPr>
          <p:spPr>
            <a:xfrm>
              <a:off x="411700" y="2416840"/>
              <a:ext cx="68400" cy="68400"/>
            </a:xfrm>
            <a:prstGeom prst="ellipse">
              <a:avLst/>
            </a:prstGeom>
            <a:solidFill>
              <a:srgbClr val="FF6B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6" name="Google Shape;1066;g37b63e2aaf5_0_226"/>
            <p:cNvSpPr/>
            <p:nvPr/>
          </p:nvSpPr>
          <p:spPr>
            <a:xfrm>
              <a:off x="516436" y="2416840"/>
              <a:ext cx="68400" cy="68400"/>
            </a:xfrm>
            <a:prstGeom prst="ellipse">
              <a:avLst/>
            </a:prstGeom>
            <a:solidFill>
              <a:srgbClr val="FFC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7" name="Google Shape;1067;g37b63e2aaf5_0_226"/>
            <p:cNvSpPr/>
            <p:nvPr/>
          </p:nvSpPr>
          <p:spPr>
            <a:xfrm>
              <a:off x="621173" y="2416840"/>
              <a:ext cx="68400" cy="68400"/>
            </a:xfrm>
            <a:prstGeom prst="ellipse">
              <a:avLst/>
            </a:prstGeom>
            <a:solidFill>
              <a:srgbClr val="28C8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68" name="Google Shape;1068;g37b63e2aaf5_0_226"/>
          <p:cNvSpPr txBox="1"/>
          <p:nvPr/>
        </p:nvSpPr>
        <p:spPr>
          <a:xfrm>
            <a:off x="156200" y="76200"/>
            <a:ext cx="8222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" sz="30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Positive Edge Triggered Timing Diagram </a:t>
            </a:r>
            <a:endParaRPr b="0" i="0" sz="30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069" name="Google Shape;1069;g37b63e2aaf5_0_226"/>
          <p:cNvSpPr txBox="1"/>
          <p:nvPr/>
        </p:nvSpPr>
        <p:spPr>
          <a:xfrm>
            <a:off x="0" y="4876800"/>
            <a:ext cx="5062200" cy="3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4F4F4F"/>
                </a:solidFill>
                <a:latin typeface="Lexend Light"/>
                <a:ea typeface="Lexend Light"/>
                <a:cs typeface="Lexend Light"/>
                <a:sym typeface="Lexend Light"/>
              </a:rPr>
              <a:t>Department of Computer Science and Engineering</a:t>
            </a:r>
            <a:endParaRPr b="1" i="0" sz="900" u="none" cap="none" strike="noStrike">
              <a:solidFill>
                <a:srgbClr val="4F4F4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070" name="Google Shape;1070;g37b63e2aaf5_0_226"/>
          <p:cNvSpPr txBox="1"/>
          <p:nvPr/>
        </p:nvSpPr>
        <p:spPr>
          <a:xfrm>
            <a:off x="2946600" y="4883850"/>
            <a:ext cx="32508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4F4F4F"/>
                </a:solidFill>
                <a:latin typeface="Lexend"/>
                <a:ea typeface="Lexend"/>
                <a:cs typeface="Lexend"/>
                <a:sym typeface="Lexend"/>
              </a:rPr>
              <a:t>CSE260 - Digital Logic Design</a:t>
            </a:r>
            <a:endParaRPr b="0" i="0" sz="900" u="none" cap="none" strike="noStrike">
              <a:solidFill>
                <a:srgbClr val="4F4F4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071" name="Google Shape;1071;g37b63e2aaf5_0_226"/>
          <p:cNvSpPr txBox="1"/>
          <p:nvPr/>
        </p:nvSpPr>
        <p:spPr>
          <a:xfrm>
            <a:off x="6737975" y="1579375"/>
            <a:ext cx="2162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JK FF Truth Table</a:t>
            </a:r>
            <a:endParaRPr b="0" i="0" sz="18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1072" name="Google Shape;1072;g37b63e2aaf5_0_226" title="Screenshot 2025-08-19 022723 (1).png"/>
          <p:cNvPicPr preferRelativeResize="0"/>
          <p:nvPr/>
        </p:nvPicPr>
        <p:blipFill rotWithShape="1">
          <a:blip r:embed="rId4">
            <a:alphaModFix/>
          </a:blip>
          <a:srcRect b="0" l="475" r="475" t="0"/>
          <a:stretch/>
        </p:blipFill>
        <p:spPr>
          <a:xfrm>
            <a:off x="230100" y="722700"/>
            <a:ext cx="5632600" cy="41016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073" name="Google Shape;1073;g37b63e2aaf5_0_226"/>
          <p:cNvGraphicFramePr/>
          <p:nvPr/>
        </p:nvGraphicFramePr>
        <p:xfrm>
          <a:off x="6433600" y="22133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{6B1364BF-8A7C-42D6-8912-4537F10F1216}</a:tableStyleId>
              </a:tblPr>
              <a:tblGrid>
                <a:gridCol w="595975"/>
                <a:gridCol w="588475"/>
                <a:gridCol w="603475"/>
                <a:gridCol w="678550"/>
              </a:tblGrid>
              <a:tr h="3233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1" lang="en" sz="15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J</a:t>
                      </a:r>
                      <a:endParaRPr b="1" sz="15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1" lang="en" sz="15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K</a:t>
                      </a:r>
                      <a:endParaRPr b="1" sz="15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1" lang="en" sz="15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Q</a:t>
                      </a:r>
                      <a:endParaRPr b="1" sz="15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1" lang="en" sz="15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Q’</a:t>
                      </a:r>
                      <a:endParaRPr b="1" sz="15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</a:tr>
              <a:tr h="451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0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0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Memory/ No Change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 hMerge="1"/>
              </a:tr>
              <a:tr h="3113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0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1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0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1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</a:tr>
              <a:tr h="3113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1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0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1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0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</a:tr>
              <a:tr h="3113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1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1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Toggle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 hMerge="1"/>
              </a:tr>
            </a:tbl>
          </a:graphicData>
        </a:graphic>
      </p:graphicFrame>
      <p:cxnSp>
        <p:nvCxnSpPr>
          <p:cNvPr id="1074" name="Google Shape;1074;g37b63e2aaf5_0_226"/>
          <p:cNvCxnSpPr/>
          <p:nvPr/>
        </p:nvCxnSpPr>
        <p:spPr>
          <a:xfrm>
            <a:off x="1305300" y="866250"/>
            <a:ext cx="13800" cy="2336100"/>
          </a:xfrm>
          <a:prstGeom prst="straightConnector1">
            <a:avLst/>
          </a:prstGeom>
          <a:noFill/>
          <a:ln cap="flat" cmpd="sng" w="28575">
            <a:solidFill>
              <a:srgbClr val="99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75" name="Google Shape;1075;g37b63e2aaf5_0_226"/>
          <p:cNvCxnSpPr/>
          <p:nvPr/>
        </p:nvCxnSpPr>
        <p:spPr>
          <a:xfrm>
            <a:off x="1963725" y="866250"/>
            <a:ext cx="13800" cy="2336100"/>
          </a:xfrm>
          <a:prstGeom prst="straightConnector1">
            <a:avLst/>
          </a:prstGeom>
          <a:noFill/>
          <a:ln cap="flat" cmpd="sng" w="28575">
            <a:solidFill>
              <a:srgbClr val="99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76" name="Google Shape;1076;g37b63e2aaf5_0_226"/>
          <p:cNvCxnSpPr/>
          <p:nvPr/>
        </p:nvCxnSpPr>
        <p:spPr>
          <a:xfrm>
            <a:off x="2622150" y="866250"/>
            <a:ext cx="13800" cy="2336100"/>
          </a:xfrm>
          <a:prstGeom prst="straightConnector1">
            <a:avLst/>
          </a:prstGeom>
          <a:noFill/>
          <a:ln cap="flat" cmpd="sng" w="28575">
            <a:solidFill>
              <a:srgbClr val="99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77" name="Google Shape;1077;g37b63e2aaf5_0_226"/>
          <p:cNvCxnSpPr/>
          <p:nvPr/>
        </p:nvCxnSpPr>
        <p:spPr>
          <a:xfrm>
            <a:off x="3280575" y="866250"/>
            <a:ext cx="13800" cy="2336100"/>
          </a:xfrm>
          <a:prstGeom prst="straightConnector1">
            <a:avLst/>
          </a:prstGeom>
          <a:noFill/>
          <a:ln cap="flat" cmpd="sng" w="28575">
            <a:solidFill>
              <a:srgbClr val="99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78" name="Google Shape;1078;g37b63e2aaf5_0_226"/>
          <p:cNvCxnSpPr/>
          <p:nvPr/>
        </p:nvCxnSpPr>
        <p:spPr>
          <a:xfrm>
            <a:off x="3966550" y="866250"/>
            <a:ext cx="13800" cy="2336100"/>
          </a:xfrm>
          <a:prstGeom prst="straightConnector1">
            <a:avLst/>
          </a:prstGeom>
          <a:noFill/>
          <a:ln cap="flat" cmpd="sng" w="28575">
            <a:solidFill>
              <a:srgbClr val="99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79" name="Google Shape;1079;g37b63e2aaf5_0_226"/>
          <p:cNvCxnSpPr/>
          <p:nvPr/>
        </p:nvCxnSpPr>
        <p:spPr>
          <a:xfrm>
            <a:off x="4624975" y="866250"/>
            <a:ext cx="13800" cy="2336100"/>
          </a:xfrm>
          <a:prstGeom prst="straightConnector1">
            <a:avLst/>
          </a:prstGeom>
          <a:noFill/>
          <a:ln cap="flat" cmpd="sng" w="28575">
            <a:solidFill>
              <a:srgbClr val="99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80" name="Google Shape;1080;g37b63e2aaf5_0_226"/>
          <p:cNvCxnSpPr/>
          <p:nvPr/>
        </p:nvCxnSpPr>
        <p:spPr>
          <a:xfrm>
            <a:off x="5283400" y="866250"/>
            <a:ext cx="13800" cy="2336100"/>
          </a:xfrm>
          <a:prstGeom prst="straightConnector1">
            <a:avLst/>
          </a:prstGeom>
          <a:noFill/>
          <a:ln cap="flat" cmpd="sng" w="28575">
            <a:solidFill>
              <a:srgbClr val="99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81" name="Google Shape;1081;g37b63e2aaf5_0_226"/>
          <p:cNvCxnSpPr/>
          <p:nvPr/>
        </p:nvCxnSpPr>
        <p:spPr>
          <a:xfrm>
            <a:off x="976750" y="3735250"/>
            <a:ext cx="337500" cy="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82" name="Google Shape;1082;g37b63e2aaf5_0_226"/>
          <p:cNvSpPr txBox="1"/>
          <p:nvPr/>
        </p:nvSpPr>
        <p:spPr>
          <a:xfrm>
            <a:off x="1013750" y="1895700"/>
            <a:ext cx="2778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0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083" name="Google Shape;1083;g37b63e2aaf5_0_226"/>
          <p:cNvSpPr txBox="1"/>
          <p:nvPr/>
        </p:nvSpPr>
        <p:spPr>
          <a:xfrm>
            <a:off x="1013750" y="2661150"/>
            <a:ext cx="2778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0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084" name="Google Shape;1084;g37b63e2aaf5_0_226"/>
          <p:cNvSpPr txBox="1"/>
          <p:nvPr/>
        </p:nvSpPr>
        <p:spPr>
          <a:xfrm>
            <a:off x="1672175" y="1895700"/>
            <a:ext cx="2778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0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085" name="Google Shape;1085;g37b63e2aaf5_0_226"/>
          <p:cNvSpPr txBox="1"/>
          <p:nvPr/>
        </p:nvSpPr>
        <p:spPr>
          <a:xfrm>
            <a:off x="1672175" y="2661150"/>
            <a:ext cx="2778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1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086" name="Google Shape;1086;g37b63e2aaf5_0_226"/>
          <p:cNvSpPr txBox="1"/>
          <p:nvPr/>
        </p:nvSpPr>
        <p:spPr>
          <a:xfrm>
            <a:off x="2330600" y="1895700"/>
            <a:ext cx="2778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1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087" name="Google Shape;1087;g37b63e2aaf5_0_226"/>
          <p:cNvSpPr txBox="1"/>
          <p:nvPr/>
        </p:nvSpPr>
        <p:spPr>
          <a:xfrm>
            <a:off x="2330600" y="2684250"/>
            <a:ext cx="2778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0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088" name="Google Shape;1088;g37b63e2aaf5_0_226"/>
          <p:cNvSpPr txBox="1"/>
          <p:nvPr/>
        </p:nvSpPr>
        <p:spPr>
          <a:xfrm>
            <a:off x="2989025" y="1895700"/>
            <a:ext cx="2778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1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089" name="Google Shape;1089;g37b63e2aaf5_0_226"/>
          <p:cNvSpPr txBox="1"/>
          <p:nvPr/>
        </p:nvSpPr>
        <p:spPr>
          <a:xfrm>
            <a:off x="2989025" y="2684250"/>
            <a:ext cx="2778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1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090" name="Google Shape;1090;g37b63e2aaf5_0_226"/>
          <p:cNvSpPr txBox="1"/>
          <p:nvPr/>
        </p:nvSpPr>
        <p:spPr>
          <a:xfrm>
            <a:off x="3647450" y="1895700"/>
            <a:ext cx="2778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1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091" name="Google Shape;1091;g37b63e2aaf5_0_226"/>
          <p:cNvSpPr txBox="1"/>
          <p:nvPr/>
        </p:nvSpPr>
        <p:spPr>
          <a:xfrm>
            <a:off x="3647450" y="2684250"/>
            <a:ext cx="2778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1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092" name="Google Shape;1092;g37b63e2aaf5_0_226"/>
          <p:cNvSpPr txBox="1"/>
          <p:nvPr/>
        </p:nvSpPr>
        <p:spPr>
          <a:xfrm>
            <a:off x="4347175" y="1895700"/>
            <a:ext cx="2778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0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093" name="Google Shape;1093;g37b63e2aaf5_0_226"/>
          <p:cNvSpPr txBox="1"/>
          <p:nvPr/>
        </p:nvSpPr>
        <p:spPr>
          <a:xfrm>
            <a:off x="4347175" y="2684250"/>
            <a:ext cx="2778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1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094" name="Google Shape;1094;g37b63e2aaf5_0_226"/>
          <p:cNvSpPr txBox="1"/>
          <p:nvPr/>
        </p:nvSpPr>
        <p:spPr>
          <a:xfrm>
            <a:off x="4991800" y="1895700"/>
            <a:ext cx="2778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1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095" name="Google Shape;1095;g37b63e2aaf5_0_226"/>
          <p:cNvSpPr txBox="1"/>
          <p:nvPr/>
        </p:nvSpPr>
        <p:spPr>
          <a:xfrm>
            <a:off x="4991800" y="2684250"/>
            <a:ext cx="2778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0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096" name="Google Shape;1096;g37b63e2aaf5_0_226"/>
          <p:cNvSpPr txBox="1"/>
          <p:nvPr/>
        </p:nvSpPr>
        <p:spPr>
          <a:xfrm>
            <a:off x="1142550" y="3766050"/>
            <a:ext cx="4030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CC"/>
                </a:solidFill>
              </a:rPr>
              <a:t>Continue like this…..</a:t>
            </a:r>
            <a:endParaRPr sz="1200">
              <a:solidFill>
                <a:srgbClr val="0000CC"/>
              </a:solidFill>
            </a:endParaRPr>
          </a:p>
        </p:txBody>
      </p:sp>
      <p:cxnSp>
        <p:nvCxnSpPr>
          <p:cNvPr id="1097" name="Google Shape;1097;g37b63e2aaf5_0_226"/>
          <p:cNvCxnSpPr/>
          <p:nvPr/>
        </p:nvCxnSpPr>
        <p:spPr>
          <a:xfrm>
            <a:off x="1291550" y="3735250"/>
            <a:ext cx="337500" cy="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98" name="Google Shape;1098;g37b63e2aaf5_0_226"/>
          <p:cNvCxnSpPr/>
          <p:nvPr/>
        </p:nvCxnSpPr>
        <p:spPr>
          <a:xfrm flipH="1" rot="10800000">
            <a:off x="1628700" y="3734950"/>
            <a:ext cx="350700" cy="30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99" name="Google Shape;1099;g37b63e2aaf5_0_226"/>
          <p:cNvCxnSpPr/>
          <p:nvPr/>
        </p:nvCxnSpPr>
        <p:spPr>
          <a:xfrm>
            <a:off x="1955825" y="3734950"/>
            <a:ext cx="352500" cy="30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00" name="Google Shape;1100;g37b63e2aaf5_0_226"/>
          <p:cNvCxnSpPr/>
          <p:nvPr/>
        </p:nvCxnSpPr>
        <p:spPr>
          <a:xfrm>
            <a:off x="2292850" y="3734950"/>
            <a:ext cx="350400" cy="240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01" name="Google Shape;1101;g37b63e2aaf5_0_226"/>
          <p:cNvCxnSpPr/>
          <p:nvPr/>
        </p:nvCxnSpPr>
        <p:spPr>
          <a:xfrm flipH="1">
            <a:off x="3954100" y="3458750"/>
            <a:ext cx="2700" cy="28380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02" name="Google Shape;1102;g37b63e2aaf5_0_226"/>
          <p:cNvCxnSpPr/>
          <p:nvPr/>
        </p:nvCxnSpPr>
        <p:spPr>
          <a:xfrm>
            <a:off x="2630188" y="3455375"/>
            <a:ext cx="1500" cy="29700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03" name="Google Shape;1103;g37b63e2aaf5_0_226"/>
          <p:cNvCxnSpPr/>
          <p:nvPr/>
        </p:nvCxnSpPr>
        <p:spPr>
          <a:xfrm flipH="1" rot="10800000">
            <a:off x="2631638" y="3467300"/>
            <a:ext cx="332700" cy="240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04" name="Google Shape;1104;g37b63e2aaf5_0_226"/>
          <p:cNvCxnSpPr/>
          <p:nvPr/>
        </p:nvCxnSpPr>
        <p:spPr>
          <a:xfrm flipH="1" rot="10800000">
            <a:off x="2964338" y="3466700"/>
            <a:ext cx="345600" cy="60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05" name="Google Shape;1105;g37b63e2aaf5_0_226"/>
          <p:cNvCxnSpPr/>
          <p:nvPr/>
        </p:nvCxnSpPr>
        <p:spPr>
          <a:xfrm flipH="1" rot="10800000">
            <a:off x="3299675" y="3726100"/>
            <a:ext cx="332700" cy="240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06" name="Google Shape;1106;g37b63e2aaf5_0_226"/>
          <p:cNvCxnSpPr/>
          <p:nvPr/>
        </p:nvCxnSpPr>
        <p:spPr>
          <a:xfrm>
            <a:off x="3632375" y="3726100"/>
            <a:ext cx="327600" cy="180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07" name="Google Shape;1107;g37b63e2aaf5_0_226"/>
          <p:cNvCxnSpPr/>
          <p:nvPr/>
        </p:nvCxnSpPr>
        <p:spPr>
          <a:xfrm>
            <a:off x="3296475" y="3464225"/>
            <a:ext cx="0" cy="27930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08" name="Google Shape;1108;g37b63e2aaf5_0_226"/>
          <p:cNvCxnSpPr/>
          <p:nvPr/>
        </p:nvCxnSpPr>
        <p:spPr>
          <a:xfrm flipH="1" rot="10800000">
            <a:off x="3956800" y="3472800"/>
            <a:ext cx="332700" cy="240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09" name="Google Shape;1109;g37b63e2aaf5_0_226"/>
          <p:cNvCxnSpPr/>
          <p:nvPr/>
        </p:nvCxnSpPr>
        <p:spPr>
          <a:xfrm>
            <a:off x="4289500" y="3472800"/>
            <a:ext cx="327600" cy="180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10" name="Google Shape;1110;g37b63e2aaf5_0_226"/>
          <p:cNvCxnSpPr/>
          <p:nvPr/>
        </p:nvCxnSpPr>
        <p:spPr>
          <a:xfrm flipH="1">
            <a:off x="4614425" y="3461975"/>
            <a:ext cx="2700" cy="28380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11" name="Google Shape;1111;g37b63e2aaf5_0_226"/>
          <p:cNvCxnSpPr/>
          <p:nvPr/>
        </p:nvCxnSpPr>
        <p:spPr>
          <a:xfrm flipH="1" rot="10800000">
            <a:off x="4609300" y="3728500"/>
            <a:ext cx="332700" cy="240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12" name="Google Shape;1112;g37b63e2aaf5_0_226"/>
          <p:cNvCxnSpPr/>
          <p:nvPr/>
        </p:nvCxnSpPr>
        <p:spPr>
          <a:xfrm>
            <a:off x="4942000" y="3728800"/>
            <a:ext cx="327600" cy="180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13" name="Google Shape;1113;g37b63e2aaf5_0_226"/>
          <p:cNvCxnSpPr/>
          <p:nvPr/>
        </p:nvCxnSpPr>
        <p:spPr>
          <a:xfrm flipH="1">
            <a:off x="5271575" y="3461975"/>
            <a:ext cx="2700" cy="28380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7" name="Shape 1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" name="Google Shape;1118;g36a82f033e6_0_133"/>
          <p:cNvSpPr/>
          <p:nvPr/>
        </p:nvSpPr>
        <p:spPr>
          <a:xfrm>
            <a:off x="0" y="33338"/>
            <a:ext cx="9144000" cy="4906800"/>
          </a:xfrm>
          <a:prstGeom prst="roundRect">
            <a:avLst>
              <a:gd fmla="val 2852" name="adj"/>
            </a:avLst>
          </a:prstGeom>
          <a:solidFill>
            <a:srgbClr val="FFFFFF"/>
          </a:solidFill>
          <a:ln>
            <a:noFill/>
          </a:ln>
          <a:effectLst>
            <a:outerShdw blurRad="57150" rotWithShape="0" algn="bl" dist="19050">
              <a:srgbClr val="000000">
                <a:alpha val="8627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1119" name="Google Shape;1119;g36a82f033e6_0_1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07451" y="76200"/>
            <a:ext cx="560349" cy="514126"/>
          </a:xfrm>
          <a:prstGeom prst="rect">
            <a:avLst/>
          </a:prstGeom>
          <a:noFill/>
          <a:ln>
            <a:noFill/>
          </a:ln>
        </p:spPr>
      </p:pic>
      <p:sp>
        <p:nvSpPr>
          <p:cNvPr id="1120" name="Google Shape;1120;g36a82f033e6_0_133"/>
          <p:cNvSpPr txBox="1"/>
          <p:nvPr/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0" i="0" lang="en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0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21" name="Google Shape;1121;g36a82f033e6_0_133"/>
          <p:cNvGrpSpPr/>
          <p:nvPr/>
        </p:nvGrpSpPr>
        <p:grpSpPr>
          <a:xfrm>
            <a:off x="50480" y="122879"/>
            <a:ext cx="277873" cy="68400"/>
            <a:chOff x="411700" y="2416840"/>
            <a:chExt cx="277873" cy="68400"/>
          </a:xfrm>
        </p:grpSpPr>
        <p:sp>
          <p:nvSpPr>
            <p:cNvPr id="1122" name="Google Shape;1122;g36a82f033e6_0_133"/>
            <p:cNvSpPr/>
            <p:nvPr/>
          </p:nvSpPr>
          <p:spPr>
            <a:xfrm>
              <a:off x="411700" y="2416840"/>
              <a:ext cx="68400" cy="68400"/>
            </a:xfrm>
            <a:prstGeom prst="ellipse">
              <a:avLst/>
            </a:prstGeom>
            <a:solidFill>
              <a:srgbClr val="FF6B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3" name="Google Shape;1123;g36a82f033e6_0_133"/>
            <p:cNvSpPr/>
            <p:nvPr/>
          </p:nvSpPr>
          <p:spPr>
            <a:xfrm>
              <a:off x="516436" y="2416840"/>
              <a:ext cx="68400" cy="68400"/>
            </a:xfrm>
            <a:prstGeom prst="ellipse">
              <a:avLst/>
            </a:prstGeom>
            <a:solidFill>
              <a:srgbClr val="FFC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4" name="Google Shape;1124;g36a82f033e6_0_133"/>
            <p:cNvSpPr/>
            <p:nvPr/>
          </p:nvSpPr>
          <p:spPr>
            <a:xfrm>
              <a:off x="621173" y="2416840"/>
              <a:ext cx="68400" cy="68400"/>
            </a:xfrm>
            <a:prstGeom prst="ellipse">
              <a:avLst/>
            </a:prstGeom>
            <a:solidFill>
              <a:srgbClr val="28C8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25" name="Google Shape;1125;g36a82f033e6_0_133"/>
          <p:cNvSpPr txBox="1"/>
          <p:nvPr/>
        </p:nvSpPr>
        <p:spPr>
          <a:xfrm>
            <a:off x="156200" y="76200"/>
            <a:ext cx="8222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" sz="30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Positive Edge Triggered Timing Diagram </a:t>
            </a:r>
            <a:endParaRPr b="0" i="0" sz="30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126" name="Google Shape;1126;g36a82f033e6_0_133"/>
          <p:cNvSpPr txBox="1"/>
          <p:nvPr/>
        </p:nvSpPr>
        <p:spPr>
          <a:xfrm>
            <a:off x="0" y="4876800"/>
            <a:ext cx="5062200" cy="3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4F4F4F"/>
                </a:solidFill>
                <a:latin typeface="Lexend Light"/>
                <a:ea typeface="Lexend Light"/>
                <a:cs typeface="Lexend Light"/>
                <a:sym typeface="Lexend Light"/>
              </a:rPr>
              <a:t>Department of Computer Science and Engineering</a:t>
            </a:r>
            <a:endParaRPr b="1" i="0" sz="900" u="none" cap="none" strike="noStrike">
              <a:solidFill>
                <a:srgbClr val="4F4F4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127" name="Google Shape;1127;g36a82f033e6_0_133"/>
          <p:cNvSpPr txBox="1"/>
          <p:nvPr/>
        </p:nvSpPr>
        <p:spPr>
          <a:xfrm>
            <a:off x="2946600" y="4883850"/>
            <a:ext cx="32508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4F4F4F"/>
                </a:solidFill>
                <a:latin typeface="Lexend"/>
                <a:ea typeface="Lexend"/>
                <a:cs typeface="Lexend"/>
                <a:sym typeface="Lexend"/>
              </a:rPr>
              <a:t>CSE260 - Digital Logic Design</a:t>
            </a:r>
            <a:endParaRPr b="0" i="0" sz="900" u="none" cap="none" strike="noStrike">
              <a:solidFill>
                <a:srgbClr val="4F4F4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128" name="Google Shape;1128;g36a82f033e6_0_133"/>
          <p:cNvSpPr txBox="1"/>
          <p:nvPr/>
        </p:nvSpPr>
        <p:spPr>
          <a:xfrm>
            <a:off x="6737975" y="1579375"/>
            <a:ext cx="2162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JK FF Truth Table</a:t>
            </a:r>
            <a:endParaRPr b="0" i="0" sz="18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1129" name="Google Shape;1129;g36a82f033e6_0_133" title="Positive Edge Marked.drawio.png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6200" y="661175"/>
            <a:ext cx="6048300" cy="4163224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130" name="Google Shape;1130;g36a82f033e6_0_133"/>
          <p:cNvGraphicFramePr/>
          <p:nvPr/>
        </p:nvGraphicFramePr>
        <p:xfrm>
          <a:off x="6433588" y="23462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{6B1364BF-8A7C-42D6-8912-4537F10F1216}</a:tableStyleId>
              </a:tblPr>
              <a:tblGrid>
                <a:gridCol w="595975"/>
                <a:gridCol w="588475"/>
                <a:gridCol w="603475"/>
                <a:gridCol w="678550"/>
              </a:tblGrid>
              <a:tr h="3233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1" lang="en" sz="15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J</a:t>
                      </a:r>
                      <a:endParaRPr b="1" sz="15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1" lang="en" sz="15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K</a:t>
                      </a:r>
                      <a:endParaRPr b="1" sz="15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1" lang="en" sz="15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Q</a:t>
                      </a:r>
                      <a:endParaRPr b="1" sz="15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1" lang="en" sz="15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Q’</a:t>
                      </a:r>
                      <a:endParaRPr b="1" sz="15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</a:tr>
              <a:tr h="451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0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0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Memory/ No Change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 hMerge="1"/>
              </a:tr>
              <a:tr h="3113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0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1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0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1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</a:tr>
              <a:tr h="3113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1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0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1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0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</a:tr>
              <a:tr h="3113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1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1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Toggle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 hMerge="1"/>
              </a:tr>
            </a:tbl>
          </a:graphicData>
        </a:graphic>
      </p:graphicFrame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4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" name="Google Shape;1135;g36a82f033e6_0_149"/>
          <p:cNvSpPr/>
          <p:nvPr/>
        </p:nvSpPr>
        <p:spPr>
          <a:xfrm>
            <a:off x="0" y="49113"/>
            <a:ext cx="9144000" cy="4906800"/>
          </a:xfrm>
          <a:prstGeom prst="roundRect">
            <a:avLst>
              <a:gd fmla="val 2852" name="adj"/>
            </a:avLst>
          </a:prstGeom>
          <a:solidFill>
            <a:srgbClr val="FFFFFF"/>
          </a:solidFill>
          <a:ln>
            <a:noFill/>
          </a:ln>
          <a:effectLst>
            <a:outerShdw blurRad="57150" rotWithShape="0" algn="bl" dist="19050">
              <a:srgbClr val="000000">
                <a:alpha val="8627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1136" name="Google Shape;1136;g36a82f033e6_0_1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07451" y="76200"/>
            <a:ext cx="560349" cy="514126"/>
          </a:xfrm>
          <a:prstGeom prst="rect">
            <a:avLst/>
          </a:prstGeom>
          <a:noFill/>
          <a:ln>
            <a:noFill/>
          </a:ln>
        </p:spPr>
      </p:pic>
      <p:sp>
        <p:nvSpPr>
          <p:cNvPr id="1137" name="Google Shape;1137;g36a82f033e6_0_149"/>
          <p:cNvSpPr txBox="1"/>
          <p:nvPr/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0" i="0" lang="en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0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38" name="Google Shape;1138;g36a82f033e6_0_149"/>
          <p:cNvGrpSpPr/>
          <p:nvPr/>
        </p:nvGrpSpPr>
        <p:grpSpPr>
          <a:xfrm>
            <a:off x="50480" y="122879"/>
            <a:ext cx="277873" cy="68400"/>
            <a:chOff x="411700" y="2416840"/>
            <a:chExt cx="277873" cy="68400"/>
          </a:xfrm>
        </p:grpSpPr>
        <p:sp>
          <p:nvSpPr>
            <p:cNvPr id="1139" name="Google Shape;1139;g36a82f033e6_0_149"/>
            <p:cNvSpPr/>
            <p:nvPr/>
          </p:nvSpPr>
          <p:spPr>
            <a:xfrm>
              <a:off x="411700" y="2416840"/>
              <a:ext cx="68400" cy="68400"/>
            </a:xfrm>
            <a:prstGeom prst="ellipse">
              <a:avLst/>
            </a:prstGeom>
            <a:solidFill>
              <a:srgbClr val="FF6B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0" name="Google Shape;1140;g36a82f033e6_0_149"/>
            <p:cNvSpPr/>
            <p:nvPr/>
          </p:nvSpPr>
          <p:spPr>
            <a:xfrm>
              <a:off x="516436" y="2416840"/>
              <a:ext cx="68400" cy="68400"/>
            </a:xfrm>
            <a:prstGeom prst="ellipse">
              <a:avLst/>
            </a:prstGeom>
            <a:solidFill>
              <a:srgbClr val="FFC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1" name="Google Shape;1141;g36a82f033e6_0_149"/>
            <p:cNvSpPr/>
            <p:nvPr/>
          </p:nvSpPr>
          <p:spPr>
            <a:xfrm>
              <a:off x="621173" y="2416840"/>
              <a:ext cx="68400" cy="68400"/>
            </a:xfrm>
            <a:prstGeom prst="ellipse">
              <a:avLst/>
            </a:prstGeom>
            <a:solidFill>
              <a:srgbClr val="28C8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42" name="Google Shape;1142;g36a82f033e6_0_149"/>
          <p:cNvSpPr txBox="1"/>
          <p:nvPr/>
        </p:nvSpPr>
        <p:spPr>
          <a:xfrm>
            <a:off x="156200" y="76200"/>
            <a:ext cx="8222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" sz="30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Negative Edge Triggered Timing Diagram </a:t>
            </a:r>
            <a:endParaRPr b="0" i="0" sz="30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143" name="Google Shape;1143;g36a82f033e6_0_149"/>
          <p:cNvSpPr txBox="1"/>
          <p:nvPr/>
        </p:nvSpPr>
        <p:spPr>
          <a:xfrm>
            <a:off x="0" y="4876800"/>
            <a:ext cx="5062200" cy="3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4F4F4F"/>
                </a:solidFill>
                <a:latin typeface="Lexend Light"/>
                <a:ea typeface="Lexend Light"/>
                <a:cs typeface="Lexend Light"/>
                <a:sym typeface="Lexend Light"/>
              </a:rPr>
              <a:t>Department of Computer Science and Engineering</a:t>
            </a:r>
            <a:endParaRPr b="1" i="0" sz="900" u="none" cap="none" strike="noStrike">
              <a:solidFill>
                <a:srgbClr val="4F4F4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144" name="Google Shape;1144;g36a82f033e6_0_149"/>
          <p:cNvSpPr txBox="1"/>
          <p:nvPr/>
        </p:nvSpPr>
        <p:spPr>
          <a:xfrm>
            <a:off x="2946600" y="4883850"/>
            <a:ext cx="32508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4F4F4F"/>
                </a:solidFill>
                <a:latin typeface="Lexend"/>
                <a:ea typeface="Lexend"/>
                <a:cs typeface="Lexend"/>
                <a:sym typeface="Lexend"/>
              </a:rPr>
              <a:t>CSE260 - Digital Logic Design</a:t>
            </a:r>
            <a:endParaRPr b="0" i="0" sz="900" u="none" cap="none" strike="noStrike">
              <a:solidFill>
                <a:srgbClr val="4F4F4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145" name="Google Shape;1145;g36a82f033e6_0_149"/>
          <p:cNvSpPr txBox="1"/>
          <p:nvPr/>
        </p:nvSpPr>
        <p:spPr>
          <a:xfrm>
            <a:off x="6737975" y="1579375"/>
            <a:ext cx="2162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JK FF Truth Table</a:t>
            </a:r>
            <a:endParaRPr b="0" i="0" sz="18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1146" name="Google Shape;1146;g36a82f033e6_0_149" title="Screenshot 2025-08-19 024532 (1).png"/>
          <p:cNvPicPr preferRelativeResize="0"/>
          <p:nvPr/>
        </p:nvPicPr>
        <p:blipFill rotWithShape="1">
          <a:blip r:embed="rId4">
            <a:alphaModFix/>
          </a:blip>
          <a:srcRect b="690" l="0" r="0" t="700"/>
          <a:stretch/>
        </p:blipFill>
        <p:spPr>
          <a:xfrm>
            <a:off x="192700" y="661700"/>
            <a:ext cx="5632600" cy="422215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147" name="Google Shape;1147;g36a82f033e6_0_149"/>
          <p:cNvGraphicFramePr/>
          <p:nvPr/>
        </p:nvGraphicFramePr>
        <p:xfrm>
          <a:off x="6396300" y="22133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{6B1364BF-8A7C-42D6-8912-4537F10F1216}</a:tableStyleId>
              </a:tblPr>
              <a:tblGrid>
                <a:gridCol w="595975"/>
                <a:gridCol w="588475"/>
                <a:gridCol w="603475"/>
                <a:gridCol w="678550"/>
              </a:tblGrid>
              <a:tr h="3233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1" lang="en" sz="15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J</a:t>
                      </a:r>
                      <a:endParaRPr b="1" sz="15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1" lang="en" sz="15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K</a:t>
                      </a:r>
                      <a:endParaRPr b="1" sz="15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1" lang="en" sz="15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Q</a:t>
                      </a:r>
                      <a:endParaRPr b="1" sz="15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1" lang="en" sz="15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Q’</a:t>
                      </a:r>
                      <a:endParaRPr b="1" sz="15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</a:tr>
              <a:tr h="451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0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0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Memory/ No Change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 hMerge="1"/>
              </a:tr>
              <a:tr h="3113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0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1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0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1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</a:tr>
              <a:tr h="3113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1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0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1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0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</a:tr>
              <a:tr h="3113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1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1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Toggle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 hMerge="1"/>
              </a:tr>
            </a:tbl>
          </a:graphicData>
        </a:graphic>
      </p:graphicFrame>
      <p:cxnSp>
        <p:nvCxnSpPr>
          <p:cNvPr id="1148" name="Google Shape;1148;g36a82f033e6_0_149"/>
          <p:cNvCxnSpPr/>
          <p:nvPr/>
        </p:nvCxnSpPr>
        <p:spPr>
          <a:xfrm>
            <a:off x="1612875" y="831525"/>
            <a:ext cx="13800" cy="2336100"/>
          </a:xfrm>
          <a:prstGeom prst="straightConnector1">
            <a:avLst/>
          </a:prstGeom>
          <a:noFill/>
          <a:ln cap="flat" cmpd="sng" w="28575">
            <a:solidFill>
              <a:srgbClr val="99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49" name="Google Shape;1149;g36a82f033e6_0_149"/>
          <p:cNvCxnSpPr/>
          <p:nvPr/>
        </p:nvCxnSpPr>
        <p:spPr>
          <a:xfrm>
            <a:off x="2288175" y="851375"/>
            <a:ext cx="13800" cy="2336100"/>
          </a:xfrm>
          <a:prstGeom prst="straightConnector1">
            <a:avLst/>
          </a:prstGeom>
          <a:noFill/>
          <a:ln cap="flat" cmpd="sng" w="28575">
            <a:solidFill>
              <a:srgbClr val="99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50" name="Google Shape;1150;g36a82f033e6_0_149"/>
          <p:cNvCxnSpPr/>
          <p:nvPr/>
        </p:nvCxnSpPr>
        <p:spPr>
          <a:xfrm>
            <a:off x="2963475" y="898200"/>
            <a:ext cx="13800" cy="2336100"/>
          </a:xfrm>
          <a:prstGeom prst="straightConnector1">
            <a:avLst/>
          </a:prstGeom>
          <a:noFill/>
          <a:ln cap="flat" cmpd="sng" w="28575">
            <a:solidFill>
              <a:srgbClr val="99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51" name="Google Shape;1151;g36a82f033e6_0_149"/>
          <p:cNvCxnSpPr/>
          <p:nvPr/>
        </p:nvCxnSpPr>
        <p:spPr>
          <a:xfrm>
            <a:off x="3621900" y="898200"/>
            <a:ext cx="13800" cy="2336100"/>
          </a:xfrm>
          <a:prstGeom prst="straightConnector1">
            <a:avLst/>
          </a:prstGeom>
          <a:noFill/>
          <a:ln cap="flat" cmpd="sng" w="28575">
            <a:solidFill>
              <a:srgbClr val="99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52" name="Google Shape;1152;g36a82f033e6_0_149"/>
          <p:cNvCxnSpPr/>
          <p:nvPr/>
        </p:nvCxnSpPr>
        <p:spPr>
          <a:xfrm>
            <a:off x="4280325" y="851375"/>
            <a:ext cx="13800" cy="2336100"/>
          </a:xfrm>
          <a:prstGeom prst="straightConnector1">
            <a:avLst/>
          </a:prstGeom>
          <a:noFill/>
          <a:ln cap="flat" cmpd="sng" w="28575">
            <a:solidFill>
              <a:srgbClr val="99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53" name="Google Shape;1153;g36a82f033e6_0_149"/>
          <p:cNvCxnSpPr/>
          <p:nvPr/>
        </p:nvCxnSpPr>
        <p:spPr>
          <a:xfrm>
            <a:off x="4955625" y="851375"/>
            <a:ext cx="13800" cy="2336100"/>
          </a:xfrm>
          <a:prstGeom prst="straightConnector1">
            <a:avLst/>
          </a:prstGeom>
          <a:noFill/>
          <a:ln cap="flat" cmpd="sng" w="28575">
            <a:solidFill>
              <a:srgbClr val="99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54" name="Google Shape;1154;g36a82f033e6_0_149"/>
          <p:cNvCxnSpPr/>
          <p:nvPr/>
        </p:nvCxnSpPr>
        <p:spPr>
          <a:xfrm>
            <a:off x="976750" y="3755100"/>
            <a:ext cx="337500" cy="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55" name="Google Shape;1155;g36a82f033e6_0_149"/>
          <p:cNvSpPr txBox="1"/>
          <p:nvPr/>
        </p:nvSpPr>
        <p:spPr>
          <a:xfrm>
            <a:off x="1314250" y="1860975"/>
            <a:ext cx="2778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1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156" name="Google Shape;1156;g36a82f033e6_0_149"/>
          <p:cNvSpPr txBox="1"/>
          <p:nvPr/>
        </p:nvSpPr>
        <p:spPr>
          <a:xfrm>
            <a:off x="1314250" y="2626425"/>
            <a:ext cx="2778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0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157" name="Google Shape;1157;g36a82f033e6_0_149"/>
          <p:cNvSpPr txBox="1"/>
          <p:nvPr/>
        </p:nvSpPr>
        <p:spPr>
          <a:xfrm>
            <a:off x="1972675" y="1860975"/>
            <a:ext cx="2778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0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158" name="Google Shape;1158;g36a82f033e6_0_149"/>
          <p:cNvSpPr txBox="1"/>
          <p:nvPr/>
        </p:nvSpPr>
        <p:spPr>
          <a:xfrm>
            <a:off x="1972675" y="2626425"/>
            <a:ext cx="2778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0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159" name="Google Shape;1159;g36a82f033e6_0_149"/>
          <p:cNvSpPr txBox="1"/>
          <p:nvPr/>
        </p:nvSpPr>
        <p:spPr>
          <a:xfrm>
            <a:off x="2631100" y="1860975"/>
            <a:ext cx="2778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1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160" name="Google Shape;1160;g36a82f033e6_0_149"/>
          <p:cNvSpPr txBox="1"/>
          <p:nvPr/>
        </p:nvSpPr>
        <p:spPr>
          <a:xfrm>
            <a:off x="2631100" y="2649525"/>
            <a:ext cx="2778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1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161" name="Google Shape;1161;g36a82f033e6_0_149"/>
          <p:cNvSpPr txBox="1"/>
          <p:nvPr/>
        </p:nvSpPr>
        <p:spPr>
          <a:xfrm>
            <a:off x="3289525" y="1860975"/>
            <a:ext cx="2778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0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162" name="Google Shape;1162;g36a82f033e6_0_149"/>
          <p:cNvSpPr txBox="1"/>
          <p:nvPr/>
        </p:nvSpPr>
        <p:spPr>
          <a:xfrm>
            <a:off x="3289525" y="2649525"/>
            <a:ext cx="2778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0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163" name="Google Shape;1163;g36a82f033e6_0_149"/>
          <p:cNvSpPr txBox="1"/>
          <p:nvPr/>
        </p:nvSpPr>
        <p:spPr>
          <a:xfrm>
            <a:off x="3947950" y="1860975"/>
            <a:ext cx="2778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1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164" name="Google Shape;1164;g36a82f033e6_0_149"/>
          <p:cNvSpPr txBox="1"/>
          <p:nvPr/>
        </p:nvSpPr>
        <p:spPr>
          <a:xfrm>
            <a:off x="3947950" y="2649525"/>
            <a:ext cx="2778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1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165" name="Google Shape;1165;g36a82f033e6_0_149"/>
          <p:cNvSpPr txBox="1"/>
          <p:nvPr/>
        </p:nvSpPr>
        <p:spPr>
          <a:xfrm>
            <a:off x="4647675" y="1860975"/>
            <a:ext cx="2778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0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166" name="Google Shape;1166;g36a82f033e6_0_149"/>
          <p:cNvSpPr txBox="1"/>
          <p:nvPr/>
        </p:nvSpPr>
        <p:spPr>
          <a:xfrm>
            <a:off x="4647675" y="2649525"/>
            <a:ext cx="2778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1</a:t>
            </a:r>
            <a:endParaRPr sz="1800">
              <a:solidFill>
                <a:schemeClr val="dk1"/>
              </a:solidFill>
            </a:endParaRPr>
          </a:p>
        </p:txBody>
      </p:sp>
      <p:cxnSp>
        <p:nvCxnSpPr>
          <p:cNvPr id="1167" name="Google Shape;1167;g36a82f033e6_0_149"/>
          <p:cNvCxnSpPr>
            <a:stCxn id="1168" idx="1"/>
          </p:cNvCxnSpPr>
          <p:nvPr/>
        </p:nvCxnSpPr>
        <p:spPr>
          <a:xfrm flipH="1">
            <a:off x="1652950" y="999750"/>
            <a:ext cx="3784800" cy="137730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68" name="Google Shape;1168;g36a82f033e6_0_149"/>
          <p:cNvSpPr txBox="1"/>
          <p:nvPr/>
        </p:nvSpPr>
        <p:spPr>
          <a:xfrm>
            <a:off x="5437750" y="722700"/>
            <a:ext cx="1156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CC"/>
                </a:solidFill>
              </a:rPr>
              <a:t>First negative edge found</a:t>
            </a:r>
            <a:endParaRPr sz="1200">
              <a:solidFill>
                <a:srgbClr val="0000CC"/>
              </a:solidFill>
            </a:endParaRPr>
          </a:p>
        </p:txBody>
      </p:sp>
      <p:sp>
        <p:nvSpPr>
          <p:cNvPr id="1169" name="Google Shape;1169;g36a82f033e6_0_149"/>
          <p:cNvSpPr/>
          <p:nvPr/>
        </p:nvSpPr>
        <p:spPr>
          <a:xfrm>
            <a:off x="1257075" y="1871888"/>
            <a:ext cx="369600" cy="25830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0" name="Google Shape;1170;g36a82f033e6_0_149"/>
          <p:cNvSpPr/>
          <p:nvPr/>
        </p:nvSpPr>
        <p:spPr>
          <a:xfrm>
            <a:off x="1229825" y="2646111"/>
            <a:ext cx="369600" cy="25830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1" name="Google Shape;1171;g36a82f033e6_0_149"/>
          <p:cNvSpPr txBox="1"/>
          <p:nvPr/>
        </p:nvSpPr>
        <p:spPr>
          <a:xfrm>
            <a:off x="5437750" y="1276800"/>
            <a:ext cx="10269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Check the values from the immediate previous step of the negative edge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1172" name="Google Shape;1172;g36a82f033e6_0_149"/>
          <p:cNvSpPr txBox="1"/>
          <p:nvPr/>
        </p:nvSpPr>
        <p:spPr>
          <a:xfrm>
            <a:off x="5406688" y="2811700"/>
            <a:ext cx="10269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J=1 and K=0,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Check truth table, Q=1 for J=1 and K=0.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Now, draw the signal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1173" name="Google Shape;1173;g36a82f033e6_0_149"/>
          <p:cNvSpPr txBox="1"/>
          <p:nvPr/>
        </p:nvSpPr>
        <p:spPr>
          <a:xfrm>
            <a:off x="1142550" y="3766050"/>
            <a:ext cx="4030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CC"/>
                </a:solidFill>
              </a:rPr>
              <a:t>Move the signal to 1 as Q=1</a:t>
            </a:r>
            <a:endParaRPr sz="1200">
              <a:solidFill>
                <a:srgbClr val="0000CC"/>
              </a:solidFill>
            </a:endParaRPr>
          </a:p>
        </p:txBody>
      </p:sp>
      <p:cxnSp>
        <p:nvCxnSpPr>
          <p:cNvPr id="1174" name="Google Shape;1174;g36a82f033e6_0_149"/>
          <p:cNvCxnSpPr/>
          <p:nvPr/>
        </p:nvCxnSpPr>
        <p:spPr>
          <a:xfrm>
            <a:off x="1284400" y="3755100"/>
            <a:ext cx="337500" cy="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75" name="Google Shape;1175;g36a82f033e6_0_149"/>
          <p:cNvSpPr txBox="1"/>
          <p:nvPr/>
        </p:nvSpPr>
        <p:spPr>
          <a:xfrm>
            <a:off x="1129050" y="4053600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CC"/>
                </a:solidFill>
              </a:rPr>
              <a:t>Continue until next negative edge. </a:t>
            </a:r>
            <a:endParaRPr/>
          </a:p>
        </p:txBody>
      </p:sp>
      <p:cxnSp>
        <p:nvCxnSpPr>
          <p:cNvPr id="1176" name="Google Shape;1176;g36a82f033e6_0_149"/>
          <p:cNvCxnSpPr/>
          <p:nvPr/>
        </p:nvCxnSpPr>
        <p:spPr>
          <a:xfrm rot="10800000">
            <a:off x="1627575" y="3484275"/>
            <a:ext cx="0" cy="28650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77" name="Google Shape;1177;g36a82f033e6_0_149"/>
          <p:cNvCxnSpPr/>
          <p:nvPr/>
        </p:nvCxnSpPr>
        <p:spPr>
          <a:xfrm rot="10800000">
            <a:off x="1619550" y="3488925"/>
            <a:ext cx="339600" cy="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78" name="Google Shape;1178;g36a82f033e6_0_149"/>
          <p:cNvCxnSpPr/>
          <p:nvPr/>
        </p:nvCxnSpPr>
        <p:spPr>
          <a:xfrm rot="10800000">
            <a:off x="1959150" y="3488925"/>
            <a:ext cx="339600" cy="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79" name="Google Shape;1179;g36a82f033e6_0_149"/>
          <p:cNvSpPr txBox="1"/>
          <p:nvPr/>
        </p:nvSpPr>
        <p:spPr>
          <a:xfrm>
            <a:off x="1129050" y="4322700"/>
            <a:ext cx="4219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CC"/>
                </a:solidFill>
              </a:rPr>
              <a:t>Haven’t reached the first negative edge, so keep the signal to Q=0 as the previous step</a:t>
            </a:r>
            <a:endParaRPr sz="1200">
              <a:solidFill>
                <a:srgbClr val="0000CC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" presetSubtype="1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900"/>
                                        <p:tgtEl>
                                          <p:spTgt spid="11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900"/>
                                          </p:stCondLst>
                                        </p:cTn>
                                        <p:tgtEl>
                                          <p:spTgt spid="1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9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9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3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" name="Google Shape;1184;g37b63e2aaf5_0_316"/>
          <p:cNvSpPr/>
          <p:nvPr/>
        </p:nvSpPr>
        <p:spPr>
          <a:xfrm>
            <a:off x="0" y="49113"/>
            <a:ext cx="9144000" cy="4906800"/>
          </a:xfrm>
          <a:prstGeom prst="roundRect">
            <a:avLst>
              <a:gd fmla="val 2852" name="adj"/>
            </a:avLst>
          </a:prstGeom>
          <a:solidFill>
            <a:srgbClr val="FFFFFF"/>
          </a:solidFill>
          <a:ln>
            <a:noFill/>
          </a:ln>
          <a:effectLst>
            <a:outerShdw blurRad="57150" rotWithShape="0" algn="bl" dist="19050">
              <a:srgbClr val="000000">
                <a:alpha val="863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1185" name="Google Shape;1185;g37b63e2aaf5_0_3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07451" y="76200"/>
            <a:ext cx="560349" cy="514126"/>
          </a:xfrm>
          <a:prstGeom prst="rect">
            <a:avLst/>
          </a:prstGeom>
          <a:noFill/>
          <a:ln>
            <a:noFill/>
          </a:ln>
        </p:spPr>
      </p:pic>
      <p:sp>
        <p:nvSpPr>
          <p:cNvPr id="1186" name="Google Shape;1186;g37b63e2aaf5_0_316"/>
          <p:cNvSpPr txBox="1"/>
          <p:nvPr/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0" i="0" lang="en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0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87" name="Google Shape;1187;g37b63e2aaf5_0_316"/>
          <p:cNvGrpSpPr/>
          <p:nvPr/>
        </p:nvGrpSpPr>
        <p:grpSpPr>
          <a:xfrm>
            <a:off x="50480" y="122879"/>
            <a:ext cx="277873" cy="68400"/>
            <a:chOff x="411700" y="2416840"/>
            <a:chExt cx="277873" cy="68400"/>
          </a:xfrm>
        </p:grpSpPr>
        <p:sp>
          <p:nvSpPr>
            <p:cNvPr id="1188" name="Google Shape;1188;g37b63e2aaf5_0_316"/>
            <p:cNvSpPr/>
            <p:nvPr/>
          </p:nvSpPr>
          <p:spPr>
            <a:xfrm>
              <a:off x="411700" y="2416840"/>
              <a:ext cx="68400" cy="68400"/>
            </a:xfrm>
            <a:prstGeom prst="ellipse">
              <a:avLst/>
            </a:prstGeom>
            <a:solidFill>
              <a:srgbClr val="FF6B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9" name="Google Shape;1189;g37b63e2aaf5_0_316"/>
            <p:cNvSpPr/>
            <p:nvPr/>
          </p:nvSpPr>
          <p:spPr>
            <a:xfrm>
              <a:off x="516436" y="2416840"/>
              <a:ext cx="68400" cy="68400"/>
            </a:xfrm>
            <a:prstGeom prst="ellipse">
              <a:avLst/>
            </a:prstGeom>
            <a:solidFill>
              <a:srgbClr val="FFC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0" name="Google Shape;1190;g37b63e2aaf5_0_316"/>
            <p:cNvSpPr/>
            <p:nvPr/>
          </p:nvSpPr>
          <p:spPr>
            <a:xfrm>
              <a:off x="621173" y="2416840"/>
              <a:ext cx="68400" cy="68400"/>
            </a:xfrm>
            <a:prstGeom prst="ellipse">
              <a:avLst/>
            </a:prstGeom>
            <a:solidFill>
              <a:srgbClr val="28C8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91" name="Google Shape;1191;g37b63e2aaf5_0_316"/>
          <p:cNvSpPr txBox="1"/>
          <p:nvPr/>
        </p:nvSpPr>
        <p:spPr>
          <a:xfrm>
            <a:off x="156200" y="76200"/>
            <a:ext cx="8222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" sz="30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Negative Edge Triggered Timing Diagram </a:t>
            </a:r>
            <a:endParaRPr b="0" i="0" sz="30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192" name="Google Shape;1192;g37b63e2aaf5_0_316"/>
          <p:cNvSpPr txBox="1"/>
          <p:nvPr/>
        </p:nvSpPr>
        <p:spPr>
          <a:xfrm>
            <a:off x="0" y="4876800"/>
            <a:ext cx="5062200" cy="3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4F4F4F"/>
                </a:solidFill>
                <a:latin typeface="Lexend Light"/>
                <a:ea typeface="Lexend Light"/>
                <a:cs typeface="Lexend Light"/>
                <a:sym typeface="Lexend Light"/>
              </a:rPr>
              <a:t>Department of Computer Science and Engineering</a:t>
            </a:r>
            <a:endParaRPr b="1" i="0" sz="900" u="none" cap="none" strike="noStrike">
              <a:solidFill>
                <a:srgbClr val="4F4F4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193" name="Google Shape;1193;g37b63e2aaf5_0_316"/>
          <p:cNvSpPr txBox="1"/>
          <p:nvPr/>
        </p:nvSpPr>
        <p:spPr>
          <a:xfrm>
            <a:off x="2946600" y="4883850"/>
            <a:ext cx="32508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4F4F4F"/>
                </a:solidFill>
                <a:latin typeface="Lexend"/>
                <a:ea typeface="Lexend"/>
                <a:cs typeface="Lexend"/>
                <a:sym typeface="Lexend"/>
              </a:rPr>
              <a:t>CSE260 - Digital Logic Design</a:t>
            </a:r>
            <a:endParaRPr b="0" i="0" sz="900" u="none" cap="none" strike="noStrike">
              <a:solidFill>
                <a:srgbClr val="4F4F4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194" name="Google Shape;1194;g37b63e2aaf5_0_316"/>
          <p:cNvSpPr txBox="1"/>
          <p:nvPr/>
        </p:nvSpPr>
        <p:spPr>
          <a:xfrm>
            <a:off x="6737975" y="1579375"/>
            <a:ext cx="2162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JK FF Truth Table</a:t>
            </a:r>
            <a:endParaRPr b="0" i="0" sz="18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1195" name="Google Shape;1195;g37b63e2aaf5_0_316" title="Screenshot 2025-08-19 024532 (1).png"/>
          <p:cNvPicPr preferRelativeResize="0"/>
          <p:nvPr/>
        </p:nvPicPr>
        <p:blipFill rotWithShape="1">
          <a:blip r:embed="rId4">
            <a:alphaModFix/>
          </a:blip>
          <a:srcRect b="690" l="0" r="0" t="700"/>
          <a:stretch/>
        </p:blipFill>
        <p:spPr>
          <a:xfrm>
            <a:off x="192700" y="661700"/>
            <a:ext cx="5632600" cy="422215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196" name="Google Shape;1196;g37b63e2aaf5_0_316"/>
          <p:cNvGraphicFramePr/>
          <p:nvPr/>
        </p:nvGraphicFramePr>
        <p:xfrm>
          <a:off x="6396300" y="22133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{6B1364BF-8A7C-42D6-8912-4537F10F1216}</a:tableStyleId>
              </a:tblPr>
              <a:tblGrid>
                <a:gridCol w="595975"/>
                <a:gridCol w="588475"/>
                <a:gridCol w="603475"/>
                <a:gridCol w="678550"/>
              </a:tblGrid>
              <a:tr h="3233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1" lang="en" sz="15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J</a:t>
                      </a:r>
                      <a:endParaRPr b="1" sz="15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1" lang="en" sz="15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K</a:t>
                      </a:r>
                      <a:endParaRPr b="1" sz="15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1" lang="en" sz="15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Q</a:t>
                      </a:r>
                      <a:endParaRPr b="1" sz="15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1" lang="en" sz="15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Q’</a:t>
                      </a:r>
                      <a:endParaRPr b="1" sz="15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</a:tr>
              <a:tr h="451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0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0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Memory/ No Change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 hMerge="1"/>
              </a:tr>
              <a:tr h="3113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0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1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0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1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</a:tr>
              <a:tr h="3113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1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0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1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0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</a:tr>
              <a:tr h="3113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1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1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Toggle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 hMerge="1"/>
              </a:tr>
            </a:tbl>
          </a:graphicData>
        </a:graphic>
      </p:graphicFrame>
      <p:cxnSp>
        <p:nvCxnSpPr>
          <p:cNvPr id="1197" name="Google Shape;1197;g37b63e2aaf5_0_316"/>
          <p:cNvCxnSpPr/>
          <p:nvPr/>
        </p:nvCxnSpPr>
        <p:spPr>
          <a:xfrm>
            <a:off x="1612875" y="831525"/>
            <a:ext cx="13800" cy="2336100"/>
          </a:xfrm>
          <a:prstGeom prst="straightConnector1">
            <a:avLst/>
          </a:prstGeom>
          <a:noFill/>
          <a:ln cap="flat" cmpd="sng" w="28575">
            <a:solidFill>
              <a:srgbClr val="99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98" name="Google Shape;1198;g37b63e2aaf5_0_316"/>
          <p:cNvCxnSpPr/>
          <p:nvPr/>
        </p:nvCxnSpPr>
        <p:spPr>
          <a:xfrm>
            <a:off x="2288175" y="851375"/>
            <a:ext cx="13800" cy="2336100"/>
          </a:xfrm>
          <a:prstGeom prst="straightConnector1">
            <a:avLst/>
          </a:prstGeom>
          <a:noFill/>
          <a:ln cap="flat" cmpd="sng" w="28575">
            <a:solidFill>
              <a:srgbClr val="99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99" name="Google Shape;1199;g37b63e2aaf5_0_316"/>
          <p:cNvCxnSpPr/>
          <p:nvPr/>
        </p:nvCxnSpPr>
        <p:spPr>
          <a:xfrm>
            <a:off x="2963475" y="898200"/>
            <a:ext cx="13800" cy="2336100"/>
          </a:xfrm>
          <a:prstGeom prst="straightConnector1">
            <a:avLst/>
          </a:prstGeom>
          <a:noFill/>
          <a:ln cap="flat" cmpd="sng" w="28575">
            <a:solidFill>
              <a:srgbClr val="99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00" name="Google Shape;1200;g37b63e2aaf5_0_316"/>
          <p:cNvCxnSpPr/>
          <p:nvPr/>
        </p:nvCxnSpPr>
        <p:spPr>
          <a:xfrm>
            <a:off x="3621900" y="898200"/>
            <a:ext cx="13800" cy="2336100"/>
          </a:xfrm>
          <a:prstGeom prst="straightConnector1">
            <a:avLst/>
          </a:prstGeom>
          <a:noFill/>
          <a:ln cap="flat" cmpd="sng" w="28575">
            <a:solidFill>
              <a:srgbClr val="99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01" name="Google Shape;1201;g37b63e2aaf5_0_316"/>
          <p:cNvCxnSpPr/>
          <p:nvPr/>
        </p:nvCxnSpPr>
        <p:spPr>
          <a:xfrm>
            <a:off x="4280325" y="851375"/>
            <a:ext cx="13800" cy="2336100"/>
          </a:xfrm>
          <a:prstGeom prst="straightConnector1">
            <a:avLst/>
          </a:prstGeom>
          <a:noFill/>
          <a:ln cap="flat" cmpd="sng" w="28575">
            <a:solidFill>
              <a:srgbClr val="99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02" name="Google Shape;1202;g37b63e2aaf5_0_316"/>
          <p:cNvCxnSpPr/>
          <p:nvPr/>
        </p:nvCxnSpPr>
        <p:spPr>
          <a:xfrm>
            <a:off x="4955625" y="851375"/>
            <a:ext cx="13800" cy="2336100"/>
          </a:xfrm>
          <a:prstGeom prst="straightConnector1">
            <a:avLst/>
          </a:prstGeom>
          <a:noFill/>
          <a:ln cap="flat" cmpd="sng" w="28575">
            <a:solidFill>
              <a:srgbClr val="99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03" name="Google Shape;1203;g37b63e2aaf5_0_316"/>
          <p:cNvCxnSpPr/>
          <p:nvPr/>
        </p:nvCxnSpPr>
        <p:spPr>
          <a:xfrm>
            <a:off x="976750" y="3755100"/>
            <a:ext cx="337500" cy="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04" name="Google Shape;1204;g37b63e2aaf5_0_316"/>
          <p:cNvSpPr txBox="1"/>
          <p:nvPr/>
        </p:nvSpPr>
        <p:spPr>
          <a:xfrm>
            <a:off x="1314250" y="1860975"/>
            <a:ext cx="2778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1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205" name="Google Shape;1205;g37b63e2aaf5_0_316"/>
          <p:cNvSpPr txBox="1"/>
          <p:nvPr/>
        </p:nvSpPr>
        <p:spPr>
          <a:xfrm>
            <a:off x="1314250" y="2626425"/>
            <a:ext cx="2778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0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206" name="Google Shape;1206;g37b63e2aaf5_0_316"/>
          <p:cNvSpPr txBox="1"/>
          <p:nvPr/>
        </p:nvSpPr>
        <p:spPr>
          <a:xfrm>
            <a:off x="1972675" y="1860975"/>
            <a:ext cx="2778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0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207" name="Google Shape;1207;g37b63e2aaf5_0_316"/>
          <p:cNvSpPr txBox="1"/>
          <p:nvPr/>
        </p:nvSpPr>
        <p:spPr>
          <a:xfrm>
            <a:off x="1972675" y="2626425"/>
            <a:ext cx="2778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0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208" name="Google Shape;1208;g37b63e2aaf5_0_316"/>
          <p:cNvSpPr txBox="1"/>
          <p:nvPr/>
        </p:nvSpPr>
        <p:spPr>
          <a:xfrm>
            <a:off x="2631100" y="1860975"/>
            <a:ext cx="2778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1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209" name="Google Shape;1209;g37b63e2aaf5_0_316"/>
          <p:cNvSpPr txBox="1"/>
          <p:nvPr/>
        </p:nvSpPr>
        <p:spPr>
          <a:xfrm>
            <a:off x="2631100" y="2649525"/>
            <a:ext cx="2778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1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210" name="Google Shape;1210;g37b63e2aaf5_0_316"/>
          <p:cNvSpPr txBox="1"/>
          <p:nvPr/>
        </p:nvSpPr>
        <p:spPr>
          <a:xfrm>
            <a:off x="3289525" y="1860975"/>
            <a:ext cx="2778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0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211" name="Google Shape;1211;g37b63e2aaf5_0_316"/>
          <p:cNvSpPr txBox="1"/>
          <p:nvPr/>
        </p:nvSpPr>
        <p:spPr>
          <a:xfrm>
            <a:off x="3289525" y="2649525"/>
            <a:ext cx="2778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0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212" name="Google Shape;1212;g37b63e2aaf5_0_316"/>
          <p:cNvSpPr txBox="1"/>
          <p:nvPr/>
        </p:nvSpPr>
        <p:spPr>
          <a:xfrm>
            <a:off x="3947950" y="1860975"/>
            <a:ext cx="2778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1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213" name="Google Shape;1213;g37b63e2aaf5_0_316"/>
          <p:cNvSpPr txBox="1"/>
          <p:nvPr/>
        </p:nvSpPr>
        <p:spPr>
          <a:xfrm>
            <a:off x="3947950" y="2649525"/>
            <a:ext cx="2778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1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214" name="Google Shape;1214;g37b63e2aaf5_0_316"/>
          <p:cNvSpPr txBox="1"/>
          <p:nvPr/>
        </p:nvSpPr>
        <p:spPr>
          <a:xfrm>
            <a:off x="4647675" y="1860975"/>
            <a:ext cx="2778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0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215" name="Google Shape;1215;g37b63e2aaf5_0_316"/>
          <p:cNvSpPr txBox="1"/>
          <p:nvPr/>
        </p:nvSpPr>
        <p:spPr>
          <a:xfrm>
            <a:off x="4647675" y="2649525"/>
            <a:ext cx="2778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1</a:t>
            </a:r>
            <a:endParaRPr sz="1800">
              <a:solidFill>
                <a:schemeClr val="dk1"/>
              </a:solidFill>
            </a:endParaRPr>
          </a:p>
        </p:txBody>
      </p:sp>
      <p:cxnSp>
        <p:nvCxnSpPr>
          <p:cNvPr id="1216" name="Google Shape;1216;g37b63e2aaf5_0_316"/>
          <p:cNvCxnSpPr>
            <a:stCxn id="1217" idx="1"/>
          </p:cNvCxnSpPr>
          <p:nvPr/>
        </p:nvCxnSpPr>
        <p:spPr>
          <a:xfrm flipH="1">
            <a:off x="2312650" y="999750"/>
            <a:ext cx="3125100" cy="129660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17" name="Google Shape;1217;g37b63e2aaf5_0_316"/>
          <p:cNvSpPr txBox="1"/>
          <p:nvPr/>
        </p:nvSpPr>
        <p:spPr>
          <a:xfrm>
            <a:off x="5437750" y="722700"/>
            <a:ext cx="1156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CC"/>
                </a:solidFill>
              </a:rPr>
              <a:t>Next </a:t>
            </a:r>
            <a:r>
              <a:rPr lang="en" sz="1200">
                <a:solidFill>
                  <a:srgbClr val="0000CC"/>
                </a:solidFill>
              </a:rPr>
              <a:t>negative edge found</a:t>
            </a:r>
            <a:endParaRPr sz="1200">
              <a:solidFill>
                <a:srgbClr val="0000CC"/>
              </a:solidFill>
            </a:endParaRPr>
          </a:p>
        </p:txBody>
      </p:sp>
      <p:sp>
        <p:nvSpPr>
          <p:cNvPr id="1218" name="Google Shape;1218;g37b63e2aaf5_0_316"/>
          <p:cNvSpPr/>
          <p:nvPr/>
        </p:nvSpPr>
        <p:spPr>
          <a:xfrm>
            <a:off x="1940400" y="1871888"/>
            <a:ext cx="369600" cy="25830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9" name="Google Shape;1219;g37b63e2aaf5_0_316"/>
          <p:cNvSpPr/>
          <p:nvPr/>
        </p:nvSpPr>
        <p:spPr>
          <a:xfrm>
            <a:off x="1913150" y="2646111"/>
            <a:ext cx="369600" cy="25830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0" name="Google Shape;1220;g37b63e2aaf5_0_316"/>
          <p:cNvSpPr txBox="1"/>
          <p:nvPr/>
        </p:nvSpPr>
        <p:spPr>
          <a:xfrm>
            <a:off x="5437750" y="1276800"/>
            <a:ext cx="10269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Check the values from the immediate previous step of the negative edge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1221" name="Google Shape;1221;g37b63e2aaf5_0_316"/>
          <p:cNvSpPr txBox="1"/>
          <p:nvPr/>
        </p:nvSpPr>
        <p:spPr>
          <a:xfrm>
            <a:off x="5406688" y="2811700"/>
            <a:ext cx="10269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J=0 and K=0,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Check truth table, Q=No Change 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Now, draw the signal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1222" name="Google Shape;1222;g37b63e2aaf5_0_316"/>
          <p:cNvSpPr txBox="1"/>
          <p:nvPr/>
        </p:nvSpPr>
        <p:spPr>
          <a:xfrm>
            <a:off x="1142550" y="3766050"/>
            <a:ext cx="4030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CC"/>
                </a:solidFill>
              </a:rPr>
              <a:t>Keep </a:t>
            </a:r>
            <a:r>
              <a:rPr lang="en" sz="1200">
                <a:solidFill>
                  <a:srgbClr val="0000CC"/>
                </a:solidFill>
              </a:rPr>
              <a:t>the signal to 1 as Q= No change</a:t>
            </a:r>
            <a:endParaRPr sz="1200">
              <a:solidFill>
                <a:srgbClr val="0000CC"/>
              </a:solidFill>
            </a:endParaRPr>
          </a:p>
        </p:txBody>
      </p:sp>
      <p:cxnSp>
        <p:nvCxnSpPr>
          <p:cNvPr id="1223" name="Google Shape;1223;g37b63e2aaf5_0_316"/>
          <p:cNvCxnSpPr/>
          <p:nvPr/>
        </p:nvCxnSpPr>
        <p:spPr>
          <a:xfrm>
            <a:off x="1284400" y="3755100"/>
            <a:ext cx="337500" cy="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24" name="Google Shape;1224;g37b63e2aaf5_0_316"/>
          <p:cNvSpPr txBox="1"/>
          <p:nvPr/>
        </p:nvSpPr>
        <p:spPr>
          <a:xfrm>
            <a:off x="1129050" y="4053600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CC"/>
                </a:solidFill>
              </a:rPr>
              <a:t>Continue until next negative edge. </a:t>
            </a:r>
            <a:endParaRPr/>
          </a:p>
        </p:txBody>
      </p:sp>
      <p:cxnSp>
        <p:nvCxnSpPr>
          <p:cNvPr id="1225" name="Google Shape;1225;g37b63e2aaf5_0_316"/>
          <p:cNvCxnSpPr/>
          <p:nvPr/>
        </p:nvCxnSpPr>
        <p:spPr>
          <a:xfrm rot="10800000">
            <a:off x="2289450" y="3496750"/>
            <a:ext cx="339600" cy="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26" name="Google Shape;1226;g37b63e2aaf5_0_316"/>
          <p:cNvCxnSpPr/>
          <p:nvPr/>
        </p:nvCxnSpPr>
        <p:spPr>
          <a:xfrm rot="10800000">
            <a:off x="2629050" y="3496750"/>
            <a:ext cx="339600" cy="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27" name="Google Shape;1227;g37b63e2aaf5_0_316"/>
          <p:cNvCxnSpPr/>
          <p:nvPr/>
        </p:nvCxnSpPr>
        <p:spPr>
          <a:xfrm flipH="1" rot="10800000">
            <a:off x="1631750" y="3485538"/>
            <a:ext cx="300" cy="28050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28" name="Google Shape;1228;g37b63e2aaf5_0_316"/>
          <p:cNvCxnSpPr/>
          <p:nvPr/>
        </p:nvCxnSpPr>
        <p:spPr>
          <a:xfrm rot="10800000">
            <a:off x="1626675" y="3496738"/>
            <a:ext cx="339600" cy="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29" name="Google Shape;1229;g37b63e2aaf5_0_316"/>
          <p:cNvCxnSpPr/>
          <p:nvPr/>
        </p:nvCxnSpPr>
        <p:spPr>
          <a:xfrm rot="10800000">
            <a:off x="1955400" y="3496738"/>
            <a:ext cx="339600" cy="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3" name="Shape 1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4" name="Google Shape;1234;g37b63e2aaf5_0_366"/>
          <p:cNvSpPr/>
          <p:nvPr/>
        </p:nvSpPr>
        <p:spPr>
          <a:xfrm>
            <a:off x="0" y="49113"/>
            <a:ext cx="9144000" cy="4906800"/>
          </a:xfrm>
          <a:prstGeom prst="roundRect">
            <a:avLst>
              <a:gd fmla="val 2852" name="adj"/>
            </a:avLst>
          </a:prstGeom>
          <a:solidFill>
            <a:srgbClr val="FFFFFF"/>
          </a:solidFill>
          <a:ln>
            <a:noFill/>
          </a:ln>
          <a:effectLst>
            <a:outerShdw blurRad="57150" rotWithShape="0" algn="bl" dist="19050">
              <a:srgbClr val="000000">
                <a:alpha val="863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1235" name="Google Shape;1235;g37b63e2aaf5_0_3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07451" y="76200"/>
            <a:ext cx="560349" cy="514126"/>
          </a:xfrm>
          <a:prstGeom prst="rect">
            <a:avLst/>
          </a:prstGeom>
          <a:noFill/>
          <a:ln>
            <a:noFill/>
          </a:ln>
        </p:spPr>
      </p:pic>
      <p:sp>
        <p:nvSpPr>
          <p:cNvPr id="1236" name="Google Shape;1236;g37b63e2aaf5_0_366"/>
          <p:cNvSpPr txBox="1"/>
          <p:nvPr/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0" i="0" lang="en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0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37" name="Google Shape;1237;g37b63e2aaf5_0_366"/>
          <p:cNvGrpSpPr/>
          <p:nvPr/>
        </p:nvGrpSpPr>
        <p:grpSpPr>
          <a:xfrm>
            <a:off x="50480" y="122879"/>
            <a:ext cx="277873" cy="68400"/>
            <a:chOff x="411700" y="2416840"/>
            <a:chExt cx="277873" cy="68400"/>
          </a:xfrm>
        </p:grpSpPr>
        <p:sp>
          <p:nvSpPr>
            <p:cNvPr id="1238" name="Google Shape;1238;g37b63e2aaf5_0_366"/>
            <p:cNvSpPr/>
            <p:nvPr/>
          </p:nvSpPr>
          <p:spPr>
            <a:xfrm>
              <a:off x="411700" y="2416840"/>
              <a:ext cx="68400" cy="68400"/>
            </a:xfrm>
            <a:prstGeom prst="ellipse">
              <a:avLst/>
            </a:prstGeom>
            <a:solidFill>
              <a:srgbClr val="FF6B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9" name="Google Shape;1239;g37b63e2aaf5_0_366"/>
            <p:cNvSpPr/>
            <p:nvPr/>
          </p:nvSpPr>
          <p:spPr>
            <a:xfrm>
              <a:off x="516436" y="2416840"/>
              <a:ext cx="68400" cy="68400"/>
            </a:xfrm>
            <a:prstGeom prst="ellipse">
              <a:avLst/>
            </a:prstGeom>
            <a:solidFill>
              <a:srgbClr val="FFC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0" name="Google Shape;1240;g37b63e2aaf5_0_366"/>
            <p:cNvSpPr/>
            <p:nvPr/>
          </p:nvSpPr>
          <p:spPr>
            <a:xfrm>
              <a:off x="621173" y="2416840"/>
              <a:ext cx="68400" cy="68400"/>
            </a:xfrm>
            <a:prstGeom prst="ellipse">
              <a:avLst/>
            </a:prstGeom>
            <a:solidFill>
              <a:srgbClr val="28C8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41" name="Google Shape;1241;g37b63e2aaf5_0_366"/>
          <p:cNvSpPr txBox="1"/>
          <p:nvPr/>
        </p:nvSpPr>
        <p:spPr>
          <a:xfrm>
            <a:off x="156200" y="76200"/>
            <a:ext cx="8222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" sz="30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Negative Edge Triggered Timing Diagram </a:t>
            </a:r>
            <a:endParaRPr b="0" i="0" sz="30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242" name="Google Shape;1242;g37b63e2aaf5_0_366"/>
          <p:cNvSpPr txBox="1"/>
          <p:nvPr/>
        </p:nvSpPr>
        <p:spPr>
          <a:xfrm>
            <a:off x="0" y="4876800"/>
            <a:ext cx="5062200" cy="3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4F4F4F"/>
                </a:solidFill>
                <a:latin typeface="Lexend Light"/>
                <a:ea typeface="Lexend Light"/>
                <a:cs typeface="Lexend Light"/>
                <a:sym typeface="Lexend Light"/>
              </a:rPr>
              <a:t>Department of Computer Science and Engineering</a:t>
            </a:r>
            <a:endParaRPr b="1" i="0" sz="900" u="none" cap="none" strike="noStrike">
              <a:solidFill>
                <a:srgbClr val="4F4F4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243" name="Google Shape;1243;g37b63e2aaf5_0_366"/>
          <p:cNvSpPr txBox="1"/>
          <p:nvPr/>
        </p:nvSpPr>
        <p:spPr>
          <a:xfrm>
            <a:off x="2946600" y="4883850"/>
            <a:ext cx="32508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4F4F4F"/>
                </a:solidFill>
                <a:latin typeface="Lexend"/>
                <a:ea typeface="Lexend"/>
                <a:cs typeface="Lexend"/>
                <a:sym typeface="Lexend"/>
              </a:rPr>
              <a:t>CSE260 - Digital Logic Design</a:t>
            </a:r>
            <a:endParaRPr b="0" i="0" sz="900" u="none" cap="none" strike="noStrike">
              <a:solidFill>
                <a:srgbClr val="4F4F4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244" name="Google Shape;1244;g37b63e2aaf5_0_366"/>
          <p:cNvSpPr txBox="1"/>
          <p:nvPr/>
        </p:nvSpPr>
        <p:spPr>
          <a:xfrm>
            <a:off x="6737975" y="1579375"/>
            <a:ext cx="2162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JK FF Truth Table</a:t>
            </a:r>
            <a:endParaRPr b="0" i="0" sz="18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1245" name="Google Shape;1245;g37b63e2aaf5_0_366" title="Screenshot 2025-08-19 024532 (1).png"/>
          <p:cNvPicPr preferRelativeResize="0"/>
          <p:nvPr/>
        </p:nvPicPr>
        <p:blipFill rotWithShape="1">
          <a:blip r:embed="rId4">
            <a:alphaModFix/>
          </a:blip>
          <a:srcRect b="690" l="0" r="0" t="700"/>
          <a:stretch/>
        </p:blipFill>
        <p:spPr>
          <a:xfrm>
            <a:off x="192700" y="661700"/>
            <a:ext cx="5632600" cy="422215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246" name="Google Shape;1246;g37b63e2aaf5_0_366"/>
          <p:cNvGraphicFramePr/>
          <p:nvPr/>
        </p:nvGraphicFramePr>
        <p:xfrm>
          <a:off x="6396300" y="22133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{6B1364BF-8A7C-42D6-8912-4537F10F1216}</a:tableStyleId>
              </a:tblPr>
              <a:tblGrid>
                <a:gridCol w="595975"/>
                <a:gridCol w="588475"/>
                <a:gridCol w="603475"/>
                <a:gridCol w="678550"/>
              </a:tblGrid>
              <a:tr h="3233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1" lang="en" sz="15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J</a:t>
                      </a:r>
                      <a:endParaRPr b="1" sz="15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1" lang="en" sz="15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K</a:t>
                      </a:r>
                      <a:endParaRPr b="1" sz="15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1" lang="en" sz="15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Q</a:t>
                      </a:r>
                      <a:endParaRPr b="1" sz="15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1" lang="en" sz="15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Q’</a:t>
                      </a:r>
                      <a:endParaRPr b="1" sz="15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</a:tr>
              <a:tr h="451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0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0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Memory/ No Change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 hMerge="1"/>
              </a:tr>
              <a:tr h="3113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0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1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0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1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</a:tr>
              <a:tr h="3113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1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0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1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0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</a:tr>
              <a:tr h="3113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1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1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Toggle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 hMerge="1"/>
              </a:tr>
            </a:tbl>
          </a:graphicData>
        </a:graphic>
      </p:graphicFrame>
      <p:cxnSp>
        <p:nvCxnSpPr>
          <p:cNvPr id="1247" name="Google Shape;1247;g37b63e2aaf5_0_366"/>
          <p:cNvCxnSpPr/>
          <p:nvPr/>
        </p:nvCxnSpPr>
        <p:spPr>
          <a:xfrm>
            <a:off x="1612875" y="831525"/>
            <a:ext cx="13800" cy="2336100"/>
          </a:xfrm>
          <a:prstGeom prst="straightConnector1">
            <a:avLst/>
          </a:prstGeom>
          <a:noFill/>
          <a:ln cap="flat" cmpd="sng" w="28575">
            <a:solidFill>
              <a:srgbClr val="99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48" name="Google Shape;1248;g37b63e2aaf5_0_366"/>
          <p:cNvCxnSpPr/>
          <p:nvPr/>
        </p:nvCxnSpPr>
        <p:spPr>
          <a:xfrm>
            <a:off x="2288175" y="851375"/>
            <a:ext cx="13800" cy="2336100"/>
          </a:xfrm>
          <a:prstGeom prst="straightConnector1">
            <a:avLst/>
          </a:prstGeom>
          <a:noFill/>
          <a:ln cap="flat" cmpd="sng" w="28575">
            <a:solidFill>
              <a:srgbClr val="99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49" name="Google Shape;1249;g37b63e2aaf5_0_366"/>
          <p:cNvCxnSpPr/>
          <p:nvPr/>
        </p:nvCxnSpPr>
        <p:spPr>
          <a:xfrm>
            <a:off x="2963475" y="898200"/>
            <a:ext cx="13800" cy="2336100"/>
          </a:xfrm>
          <a:prstGeom prst="straightConnector1">
            <a:avLst/>
          </a:prstGeom>
          <a:noFill/>
          <a:ln cap="flat" cmpd="sng" w="28575">
            <a:solidFill>
              <a:srgbClr val="99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50" name="Google Shape;1250;g37b63e2aaf5_0_366"/>
          <p:cNvCxnSpPr/>
          <p:nvPr/>
        </p:nvCxnSpPr>
        <p:spPr>
          <a:xfrm>
            <a:off x="3621900" y="898200"/>
            <a:ext cx="13800" cy="2336100"/>
          </a:xfrm>
          <a:prstGeom prst="straightConnector1">
            <a:avLst/>
          </a:prstGeom>
          <a:noFill/>
          <a:ln cap="flat" cmpd="sng" w="28575">
            <a:solidFill>
              <a:srgbClr val="99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51" name="Google Shape;1251;g37b63e2aaf5_0_366"/>
          <p:cNvCxnSpPr/>
          <p:nvPr/>
        </p:nvCxnSpPr>
        <p:spPr>
          <a:xfrm>
            <a:off x="4280325" y="851375"/>
            <a:ext cx="13800" cy="2336100"/>
          </a:xfrm>
          <a:prstGeom prst="straightConnector1">
            <a:avLst/>
          </a:prstGeom>
          <a:noFill/>
          <a:ln cap="flat" cmpd="sng" w="28575">
            <a:solidFill>
              <a:srgbClr val="99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52" name="Google Shape;1252;g37b63e2aaf5_0_366"/>
          <p:cNvCxnSpPr/>
          <p:nvPr/>
        </p:nvCxnSpPr>
        <p:spPr>
          <a:xfrm>
            <a:off x="4955625" y="851375"/>
            <a:ext cx="13800" cy="2336100"/>
          </a:xfrm>
          <a:prstGeom prst="straightConnector1">
            <a:avLst/>
          </a:prstGeom>
          <a:noFill/>
          <a:ln cap="flat" cmpd="sng" w="28575">
            <a:solidFill>
              <a:srgbClr val="99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53" name="Google Shape;1253;g37b63e2aaf5_0_366"/>
          <p:cNvCxnSpPr/>
          <p:nvPr/>
        </p:nvCxnSpPr>
        <p:spPr>
          <a:xfrm>
            <a:off x="976750" y="3755100"/>
            <a:ext cx="337500" cy="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54" name="Google Shape;1254;g37b63e2aaf5_0_366"/>
          <p:cNvSpPr txBox="1"/>
          <p:nvPr/>
        </p:nvSpPr>
        <p:spPr>
          <a:xfrm>
            <a:off x="1314250" y="1860975"/>
            <a:ext cx="2778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1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255" name="Google Shape;1255;g37b63e2aaf5_0_366"/>
          <p:cNvSpPr txBox="1"/>
          <p:nvPr/>
        </p:nvSpPr>
        <p:spPr>
          <a:xfrm>
            <a:off x="1314250" y="2626425"/>
            <a:ext cx="2778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0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256" name="Google Shape;1256;g37b63e2aaf5_0_366"/>
          <p:cNvSpPr txBox="1"/>
          <p:nvPr/>
        </p:nvSpPr>
        <p:spPr>
          <a:xfrm>
            <a:off x="1972675" y="1860975"/>
            <a:ext cx="2778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0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257" name="Google Shape;1257;g37b63e2aaf5_0_366"/>
          <p:cNvSpPr txBox="1"/>
          <p:nvPr/>
        </p:nvSpPr>
        <p:spPr>
          <a:xfrm>
            <a:off x="1972675" y="2626425"/>
            <a:ext cx="2778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0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258" name="Google Shape;1258;g37b63e2aaf5_0_366"/>
          <p:cNvSpPr txBox="1"/>
          <p:nvPr/>
        </p:nvSpPr>
        <p:spPr>
          <a:xfrm>
            <a:off x="2631100" y="1860975"/>
            <a:ext cx="2778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1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259" name="Google Shape;1259;g37b63e2aaf5_0_366"/>
          <p:cNvSpPr txBox="1"/>
          <p:nvPr/>
        </p:nvSpPr>
        <p:spPr>
          <a:xfrm>
            <a:off x="2631100" y="2649525"/>
            <a:ext cx="2778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1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260" name="Google Shape;1260;g37b63e2aaf5_0_366"/>
          <p:cNvSpPr txBox="1"/>
          <p:nvPr/>
        </p:nvSpPr>
        <p:spPr>
          <a:xfrm>
            <a:off x="3289525" y="1860975"/>
            <a:ext cx="2778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0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261" name="Google Shape;1261;g37b63e2aaf5_0_366"/>
          <p:cNvSpPr txBox="1"/>
          <p:nvPr/>
        </p:nvSpPr>
        <p:spPr>
          <a:xfrm>
            <a:off x="3289525" y="2649525"/>
            <a:ext cx="2778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0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262" name="Google Shape;1262;g37b63e2aaf5_0_366"/>
          <p:cNvSpPr txBox="1"/>
          <p:nvPr/>
        </p:nvSpPr>
        <p:spPr>
          <a:xfrm>
            <a:off x="3947950" y="1860975"/>
            <a:ext cx="2778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1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263" name="Google Shape;1263;g37b63e2aaf5_0_366"/>
          <p:cNvSpPr txBox="1"/>
          <p:nvPr/>
        </p:nvSpPr>
        <p:spPr>
          <a:xfrm>
            <a:off x="3947950" y="2649525"/>
            <a:ext cx="2778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1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264" name="Google Shape;1264;g37b63e2aaf5_0_366"/>
          <p:cNvSpPr txBox="1"/>
          <p:nvPr/>
        </p:nvSpPr>
        <p:spPr>
          <a:xfrm>
            <a:off x="4647675" y="1860975"/>
            <a:ext cx="2778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0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265" name="Google Shape;1265;g37b63e2aaf5_0_366"/>
          <p:cNvSpPr txBox="1"/>
          <p:nvPr/>
        </p:nvSpPr>
        <p:spPr>
          <a:xfrm>
            <a:off x="4647675" y="2649525"/>
            <a:ext cx="2778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1</a:t>
            </a:r>
            <a:endParaRPr sz="1800">
              <a:solidFill>
                <a:schemeClr val="dk1"/>
              </a:solidFill>
            </a:endParaRPr>
          </a:p>
        </p:txBody>
      </p:sp>
      <p:cxnSp>
        <p:nvCxnSpPr>
          <p:cNvPr id="1266" name="Google Shape;1266;g37b63e2aaf5_0_366"/>
          <p:cNvCxnSpPr>
            <a:stCxn id="1267" idx="1"/>
          </p:cNvCxnSpPr>
          <p:nvPr/>
        </p:nvCxnSpPr>
        <p:spPr>
          <a:xfrm flipH="1">
            <a:off x="3016750" y="999750"/>
            <a:ext cx="2421000" cy="131850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67" name="Google Shape;1267;g37b63e2aaf5_0_366"/>
          <p:cNvSpPr txBox="1"/>
          <p:nvPr/>
        </p:nvSpPr>
        <p:spPr>
          <a:xfrm>
            <a:off x="5437750" y="722700"/>
            <a:ext cx="1156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CC"/>
                </a:solidFill>
              </a:rPr>
              <a:t>Next negative edge found</a:t>
            </a:r>
            <a:endParaRPr sz="1200">
              <a:solidFill>
                <a:srgbClr val="0000CC"/>
              </a:solidFill>
            </a:endParaRPr>
          </a:p>
        </p:txBody>
      </p:sp>
      <p:sp>
        <p:nvSpPr>
          <p:cNvPr id="1268" name="Google Shape;1268;g37b63e2aaf5_0_366"/>
          <p:cNvSpPr/>
          <p:nvPr/>
        </p:nvSpPr>
        <p:spPr>
          <a:xfrm>
            <a:off x="2624575" y="1871888"/>
            <a:ext cx="369600" cy="25830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9" name="Google Shape;1269;g37b63e2aaf5_0_366"/>
          <p:cNvSpPr/>
          <p:nvPr/>
        </p:nvSpPr>
        <p:spPr>
          <a:xfrm>
            <a:off x="2597325" y="2646111"/>
            <a:ext cx="369600" cy="25830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0" name="Google Shape;1270;g37b63e2aaf5_0_366"/>
          <p:cNvSpPr txBox="1"/>
          <p:nvPr/>
        </p:nvSpPr>
        <p:spPr>
          <a:xfrm>
            <a:off x="5437750" y="1276800"/>
            <a:ext cx="10269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Check the values from the immediate previous step of the negative edge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1271" name="Google Shape;1271;g37b63e2aaf5_0_366"/>
          <p:cNvSpPr txBox="1"/>
          <p:nvPr/>
        </p:nvSpPr>
        <p:spPr>
          <a:xfrm>
            <a:off x="5406688" y="2811700"/>
            <a:ext cx="10269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J=1 and K=1,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Check truth table, Q=Toggle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Now, draw the signal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1272" name="Google Shape;1272;g37b63e2aaf5_0_366"/>
          <p:cNvSpPr txBox="1"/>
          <p:nvPr/>
        </p:nvSpPr>
        <p:spPr>
          <a:xfrm>
            <a:off x="1142550" y="3766050"/>
            <a:ext cx="4030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CC"/>
                </a:solidFill>
              </a:rPr>
              <a:t>Move </a:t>
            </a:r>
            <a:r>
              <a:rPr lang="en" sz="1200">
                <a:solidFill>
                  <a:srgbClr val="0000CC"/>
                </a:solidFill>
              </a:rPr>
              <a:t>the signal to 0 as Q = Toggle</a:t>
            </a:r>
            <a:endParaRPr sz="1200">
              <a:solidFill>
                <a:srgbClr val="0000CC"/>
              </a:solidFill>
            </a:endParaRPr>
          </a:p>
        </p:txBody>
      </p:sp>
      <p:cxnSp>
        <p:nvCxnSpPr>
          <p:cNvPr id="1273" name="Google Shape;1273;g37b63e2aaf5_0_366"/>
          <p:cNvCxnSpPr/>
          <p:nvPr/>
        </p:nvCxnSpPr>
        <p:spPr>
          <a:xfrm>
            <a:off x="1284400" y="3755100"/>
            <a:ext cx="337500" cy="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74" name="Google Shape;1274;g37b63e2aaf5_0_366"/>
          <p:cNvSpPr txBox="1"/>
          <p:nvPr/>
        </p:nvSpPr>
        <p:spPr>
          <a:xfrm>
            <a:off x="1129050" y="4053600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CC"/>
                </a:solidFill>
              </a:rPr>
              <a:t>Continue until next negative edge. </a:t>
            </a:r>
            <a:endParaRPr/>
          </a:p>
        </p:txBody>
      </p:sp>
      <p:cxnSp>
        <p:nvCxnSpPr>
          <p:cNvPr id="1275" name="Google Shape;1275;g37b63e2aaf5_0_366"/>
          <p:cNvCxnSpPr/>
          <p:nvPr/>
        </p:nvCxnSpPr>
        <p:spPr>
          <a:xfrm rot="10800000">
            <a:off x="2946600" y="3751650"/>
            <a:ext cx="339600" cy="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76" name="Google Shape;1276;g37b63e2aaf5_0_366"/>
          <p:cNvCxnSpPr/>
          <p:nvPr/>
        </p:nvCxnSpPr>
        <p:spPr>
          <a:xfrm rot="10800000">
            <a:off x="3286200" y="3751650"/>
            <a:ext cx="339600" cy="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77" name="Google Shape;1277;g37b63e2aaf5_0_366"/>
          <p:cNvCxnSpPr/>
          <p:nvPr/>
        </p:nvCxnSpPr>
        <p:spPr>
          <a:xfrm flipH="1" rot="10800000">
            <a:off x="2957650" y="3485538"/>
            <a:ext cx="300" cy="28050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78" name="Google Shape;1278;g37b63e2aaf5_0_366"/>
          <p:cNvCxnSpPr/>
          <p:nvPr/>
        </p:nvCxnSpPr>
        <p:spPr>
          <a:xfrm rot="10800000">
            <a:off x="1626675" y="3496738"/>
            <a:ext cx="339600" cy="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79" name="Google Shape;1279;g37b63e2aaf5_0_366"/>
          <p:cNvCxnSpPr/>
          <p:nvPr/>
        </p:nvCxnSpPr>
        <p:spPr>
          <a:xfrm rot="10800000">
            <a:off x="1955400" y="3496738"/>
            <a:ext cx="339600" cy="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80" name="Google Shape;1280;g37b63e2aaf5_0_366"/>
          <p:cNvCxnSpPr/>
          <p:nvPr/>
        </p:nvCxnSpPr>
        <p:spPr>
          <a:xfrm rot="10800000">
            <a:off x="2289450" y="3498938"/>
            <a:ext cx="339600" cy="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81" name="Google Shape;1281;g37b63e2aaf5_0_366"/>
          <p:cNvCxnSpPr/>
          <p:nvPr/>
        </p:nvCxnSpPr>
        <p:spPr>
          <a:xfrm rot="10800000">
            <a:off x="2629050" y="3498938"/>
            <a:ext cx="339600" cy="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82" name="Google Shape;1282;g37b63e2aaf5_0_366"/>
          <p:cNvCxnSpPr/>
          <p:nvPr/>
        </p:nvCxnSpPr>
        <p:spPr>
          <a:xfrm flipH="1" rot="10800000">
            <a:off x="1634675" y="3485550"/>
            <a:ext cx="300" cy="28050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6" name="Shape 1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7" name="Google Shape;1287;g37b63e2aaf5_0_418"/>
          <p:cNvSpPr/>
          <p:nvPr/>
        </p:nvSpPr>
        <p:spPr>
          <a:xfrm>
            <a:off x="0" y="49113"/>
            <a:ext cx="9144000" cy="4906800"/>
          </a:xfrm>
          <a:prstGeom prst="roundRect">
            <a:avLst>
              <a:gd fmla="val 2852" name="adj"/>
            </a:avLst>
          </a:prstGeom>
          <a:solidFill>
            <a:srgbClr val="FFFFFF"/>
          </a:solidFill>
          <a:ln>
            <a:noFill/>
          </a:ln>
          <a:effectLst>
            <a:outerShdw blurRad="57150" rotWithShape="0" algn="bl" dist="19050">
              <a:srgbClr val="000000">
                <a:alpha val="863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1288" name="Google Shape;1288;g37b63e2aaf5_0_4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07451" y="76200"/>
            <a:ext cx="560349" cy="514126"/>
          </a:xfrm>
          <a:prstGeom prst="rect">
            <a:avLst/>
          </a:prstGeom>
          <a:noFill/>
          <a:ln>
            <a:noFill/>
          </a:ln>
        </p:spPr>
      </p:pic>
      <p:sp>
        <p:nvSpPr>
          <p:cNvPr id="1289" name="Google Shape;1289;g37b63e2aaf5_0_418"/>
          <p:cNvSpPr txBox="1"/>
          <p:nvPr/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0" i="0" lang="en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0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90" name="Google Shape;1290;g37b63e2aaf5_0_418"/>
          <p:cNvGrpSpPr/>
          <p:nvPr/>
        </p:nvGrpSpPr>
        <p:grpSpPr>
          <a:xfrm>
            <a:off x="50480" y="122879"/>
            <a:ext cx="277873" cy="68400"/>
            <a:chOff x="411700" y="2416840"/>
            <a:chExt cx="277873" cy="68400"/>
          </a:xfrm>
        </p:grpSpPr>
        <p:sp>
          <p:nvSpPr>
            <p:cNvPr id="1291" name="Google Shape;1291;g37b63e2aaf5_0_418"/>
            <p:cNvSpPr/>
            <p:nvPr/>
          </p:nvSpPr>
          <p:spPr>
            <a:xfrm>
              <a:off x="411700" y="2416840"/>
              <a:ext cx="68400" cy="68400"/>
            </a:xfrm>
            <a:prstGeom prst="ellipse">
              <a:avLst/>
            </a:prstGeom>
            <a:solidFill>
              <a:srgbClr val="FF6B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2" name="Google Shape;1292;g37b63e2aaf5_0_418"/>
            <p:cNvSpPr/>
            <p:nvPr/>
          </p:nvSpPr>
          <p:spPr>
            <a:xfrm>
              <a:off x="516436" y="2416840"/>
              <a:ext cx="68400" cy="68400"/>
            </a:xfrm>
            <a:prstGeom prst="ellipse">
              <a:avLst/>
            </a:prstGeom>
            <a:solidFill>
              <a:srgbClr val="FFC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3" name="Google Shape;1293;g37b63e2aaf5_0_418"/>
            <p:cNvSpPr/>
            <p:nvPr/>
          </p:nvSpPr>
          <p:spPr>
            <a:xfrm>
              <a:off x="621173" y="2416840"/>
              <a:ext cx="68400" cy="68400"/>
            </a:xfrm>
            <a:prstGeom prst="ellipse">
              <a:avLst/>
            </a:prstGeom>
            <a:solidFill>
              <a:srgbClr val="28C8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94" name="Google Shape;1294;g37b63e2aaf5_0_418"/>
          <p:cNvSpPr txBox="1"/>
          <p:nvPr/>
        </p:nvSpPr>
        <p:spPr>
          <a:xfrm>
            <a:off x="156200" y="76200"/>
            <a:ext cx="8222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" sz="30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Negative Edge Triggered Timing Diagram </a:t>
            </a:r>
            <a:endParaRPr b="0" i="0" sz="30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295" name="Google Shape;1295;g37b63e2aaf5_0_418"/>
          <p:cNvSpPr txBox="1"/>
          <p:nvPr/>
        </p:nvSpPr>
        <p:spPr>
          <a:xfrm>
            <a:off x="0" y="4876800"/>
            <a:ext cx="5062200" cy="3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4F4F4F"/>
                </a:solidFill>
                <a:latin typeface="Lexend Light"/>
                <a:ea typeface="Lexend Light"/>
                <a:cs typeface="Lexend Light"/>
                <a:sym typeface="Lexend Light"/>
              </a:rPr>
              <a:t>Department of Computer Science and Engineering</a:t>
            </a:r>
            <a:endParaRPr b="1" i="0" sz="900" u="none" cap="none" strike="noStrike">
              <a:solidFill>
                <a:srgbClr val="4F4F4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296" name="Google Shape;1296;g37b63e2aaf5_0_418"/>
          <p:cNvSpPr txBox="1"/>
          <p:nvPr/>
        </p:nvSpPr>
        <p:spPr>
          <a:xfrm>
            <a:off x="2946600" y="4883850"/>
            <a:ext cx="32508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4F4F4F"/>
                </a:solidFill>
                <a:latin typeface="Lexend"/>
                <a:ea typeface="Lexend"/>
                <a:cs typeface="Lexend"/>
                <a:sym typeface="Lexend"/>
              </a:rPr>
              <a:t>CSE260 - Digital Logic Design</a:t>
            </a:r>
            <a:endParaRPr b="0" i="0" sz="900" u="none" cap="none" strike="noStrike">
              <a:solidFill>
                <a:srgbClr val="4F4F4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297" name="Google Shape;1297;g37b63e2aaf5_0_418"/>
          <p:cNvSpPr txBox="1"/>
          <p:nvPr/>
        </p:nvSpPr>
        <p:spPr>
          <a:xfrm>
            <a:off x="6737975" y="1579375"/>
            <a:ext cx="2162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JK FF Truth Table</a:t>
            </a:r>
            <a:endParaRPr b="0" i="0" sz="18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1298" name="Google Shape;1298;g37b63e2aaf5_0_418" title="Screenshot 2025-08-19 024532 (1).png"/>
          <p:cNvPicPr preferRelativeResize="0"/>
          <p:nvPr/>
        </p:nvPicPr>
        <p:blipFill rotWithShape="1">
          <a:blip r:embed="rId4">
            <a:alphaModFix/>
          </a:blip>
          <a:srcRect b="690" l="0" r="0" t="700"/>
          <a:stretch/>
        </p:blipFill>
        <p:spPr>
          <a:xfrm>
            <a:off x="192700" y="661700"/>
            <a:ext cx="5632600" cy="422215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299" name="Google Shape;1299;g37b63e2aaf5_0_418"/>
          <p:cNvGraphicFramePr/>
          <p:nvPr/>
        </p:nvGraphicFramePr>
        <p:xfrm>
          <a:off x="6396300" y="22133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{6B1364BF-8A7C-42D6-8912-4537F10F1216}</a:tableStyleId>
              </a:tblPr>
              <a:tblGrid>
                <a:gridCol w="595975"/>
                <a:gridCol w="588475"/>
                <a:gridCol w="603475"/>
                <a:gridCol w="678550"/>
              </a:tblGrid>
              <a:tr h="3233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1" lang="en" sz="15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J</a:t>
                      </a:r>
                      <a:endParaRPr b="1" sz="15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1" lang="en" sz="15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K</a:t>
                      </a:r>
                      <a:endParaRPr b="1" sz="15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1" lang="en" sz="15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Q</a:t>
                      </a:r>
                      <a:endParaRPr b="1" sz="15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1" lang="en" sz="15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Q’</a:t>
                      </a:r>
                      <a:endParaRPr b="1" sz="15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</a:tr>
              <a:tr h="451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0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0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Memory/ No Change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 hMerge="1"/>
              </a:tr>
              <a:tr h="3113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0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1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0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1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</a:tr>
              <a:tr h="3113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1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0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1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0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</a:tr>
              <a:tr h="3113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1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1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Toggle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 hMerge="1"/>
              </a:tr>
            </a:tbl>
          </a:graphicData>
        </a:graphic>
      </p:graphicFrame>
      <p:cxnSp>
        <p:nvCxnSpPr>
          <p:cNvPr id="1300" name="Google Shape;1300;g37b63e2aaf5_0_418"/>
          <p:cNvCxnSpPr/>
          <p:nvPr/>
        </p:nvCxnSpPr>
        <p:spPr>
          <a:xfrm>
            <a:off x="1612875" y="831525"/>
            <a:ext cx="13800" cy="2336100"/>
          </a:xfrm>
          <a:prstGeom prst="straightConnector1">
            <a:avLst/>
          </a:prstGeom>
          <a:noFill/>
          <a:ln cap="flat" cmpd="sng" w="28575">
            <a:solidFill>
              <a:srgbClr val="99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01" name="Google Shape;1301;g37b63e2aaf5_0_418"/>
          <p:cNvCxnSpPr/>
          <p:nvPr/>
        </p:nvCxnSpPr>
        <p:spPr>
          <a:xfrm>
            <a:off x="2288175" y="851375"/>
            <a:ext cx="13800" cy="2336100"/>
          </a:xfrm>
          <a:prstGeom prst="straightConnector1">
            <a:avLst/>
          </a:prstGeom>
          <a:noFill/>
          <a:ln cap="flat" cmpd="sng" w="28575">
            <a:solidFill>
              <a:srgbClr val="99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02" name="Google Shape;1302;g37b63e2aaf5_0_418"/>
          <p:cNvCxnSpPr/>
          <p:nvPr/>
        </p:nvCxnSpPr>
        <p:spPr>
          <a:xfrm>
            <a:off x="2963475" y="898200"/>
            <a:ext cx="13800" cy="2336100"/>
          </a:xfrm>
          <a:prstGeom prst="straightConnector1">
            <a:avLst/>
          </a:prstGeom>
          <a:noFill/>
          <a:ln cap="flat" cmpd="sng" w="28575">
            <a:solidFill>
              <a:srgbClr val="99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03" name="Google Shape;1303;g37b63e2aaf5_0_418"/>
          <p:cNvCxnSpPr/>
          <p:nvPr/>
        </p:nvCxnSpPr>
        <p:spPr>
          <a:xfrm>
            <a:off x="3621900" y="898200"/>
            <a:ext cx="13800" cy="2336100"/>
          </a:xfrm>
          <a:prstGeom prst="straightConnector1">
            <a:avLst/>
          </a:prstGeom>
          <a:noFill/>
          <a:ln cap="flat" cmpd="sng" w="28575">
            <a:solidFill>
              <a:srgbClr val="99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04" name="Google Shape;1304;g37b63e2aaf5_0_418"/>
          <p:cNvCxnSpPr/>
          <p:nvPr/>
        </p:nvCxnSpPr>
        <p:spPr>
          <a:xfrm>
            <a:off x="4280325" y="851375"/>
            <a:ext cx="13800" cy="2336100"/>
          </a:xfrm>
          <a:prstGeom prst="straightConnector1">
            <a:avLst/>
          </a:prstGeom>
          <a:noFill/>
          <a:ln cap="flat" cmpd="sng" w="28575">
            <a:solidFill>
              <a:srgbClr val="99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05" name="Google Shape;1305;g37b63e2aaf5_0_418"/>
          <p:cNvCxnSpPr/>
          <p:nvPr/>
        </p:nvCxnSpPr>
        <p:spPr>
          <a:xfrm>
            <a:off x="4955625" y="851375"/>
            <a:ext cx="13800" cy="2336100"/>
          </a:xfrm>
          <a:prstGeom prst="straightConnector1">
            <a:avLst/>
          </a:prstGeom>
          <a:noFill/>
          <a:ln cap="flat" cmpd="sng" w="28575">
            <a:solidFill>
              <a:srgbClr val="99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06" name="Google Shape;1306;g37b63e2aaf5_0_418"/>
          <p:cNvCxnSpPr/>
          <p:nvPr/>
        </p:nvCxnSpPr>
        <p:spPr>
          <a:xfrm>
            <a:off x="976750" y="3755100"/>
            <a:ext cx="337500" cy="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07" name="Google Shape;1307;g37b63e2aaf5_0_418"/>
          <p:cNvSpPr txBox="1"/>
          <p:nvPr/>
        </p:nvSpPr>
        <p:spPr>
          <a:xfrm>
            <a:off x="1314250" y="1860975"/>
            <a:ext cx="2778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1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308" name="Google Shape;1308;g37b63e2aaf5_0_418"/>
          <p:cNvSpPr txBox="1"/>
          <p:nvPr/>
        </p:nvSpPr>
        <p:spPr>
          <a:xfrm>
            <a:off x="1314250" y="2626425"/>
            <a:ext cx="2778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0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309" name="Google Shape;1309;g37b63e2aaf5_0_418"/>
          <p:cNvSpPr txBox="1"/>
          <p:nvPr/>
        </p:nvSpPr>
        <p:spPr>
          <a:xfrm>
            <a:off x="1972675" y="1860975"/>
            <a:ext cx="2778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0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310" name="Google Shape;1310;g37b63e2aaf5_0_418"/>
          <p:cNvSpPr txBox="1"/>
          <p:nvPr/>
        </p:nvSpPr>
        <p:spPr>
          <a:xfrm>
            <a:off x="1972675" y="2626425"/>
            <a:ext cx="2778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0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311" name="Google Shape;1311;g37b63e2aaf5_0_418"/>
          <p:cNvSpPr txBox="1"/>
          <p:nvPr/>
        </p:nvSpPr>
        <p:spPr>
          <a:xfrm>
            <a:off x="2631100" y="1860975"/>
            <a:ext cx="2778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1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312" name="Google Shape;1312;g37b63e2aaf5_0_418"/>
          <p:cNvSpPr txBox="1"/>
          <p:nvPr/>
        </p:nvSpPr>
        <p:spPr>
          <a:xfrm>
            <a:off x="2631100" y="2649525"/>
            <a:ext cx="2778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1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313" name="Google Shape;1313;g37b63e2aaf5_0_418"/>
          <p:cNvSpPr txBox="1"/>
          <p:nvPr/>
        </p:nvSpPr>
        <p:spPr>
          <a:xfrm>
            <a:off x="3289525" y="1860975"/>
            <a:ext cx="2778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0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314" name="Google Shape;1314;g37b63e2aaf5_0_418"/>
          <p:cNvSpPr txBox="1"/>
          <p:nvPr/>
        </p:nvSpPr>
        <p:spPr>
          <a:xfrm>
            <a:off x="3289525" y="2649525"/>
            <a:ext cx="2778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0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315" name="Google Shape;1315;g37b63e2aaf5_0_418"/>
          <p:cNvSpPr txBox="1"/>
          <p:nvPr/>
        </p:nvSpPr>
        <p:spPr>
          <a:xfrm>
            <a:off x="3947950" y="1860975"/>
            <a:ext cx="2778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1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316" name="Google Shape;1316;g37b63e2aaf5_0_418"/>
          <p:cNvSpPr txBox="1"/>
          <p:nvPr/>
        </p:nvSpPr>
        <p:spPr>
          <a:xfrm>
            <a:off x="3947950" y="2649525"/>
            <a:ext cx="2778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1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317" name="Google Shape;1317;g37b63e2aaf5_0_418"/>
          <p:cNvSpPr txBox="1"/>
          <p:nvPr/>
        </p:nvSpPr>
        <p:spPr>
          <a:xfrm>
            <a:off x="4647675" y="1860975"/>
            <a:ext cx="2778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0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318" name="Google Shape;1318;g37b63e2aaf5_0_418"/>
          <p:cNvSpPr txBox="1"/>
          <p:nvPr/>
        </p:nvSpPr>
        <p:spPr>
          <a:xfrm>
            <a:off x="4647675" y="2649525"/>
            <a:ext cx="2778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1</a:t>
            </a:r>
            <a:endParaRPr sz="1800">
              <a:solidFill>
                <a:schemeClr val="dk1"/>
              </a:solidFill>
            </a:endParaRPr>
          </a:p>
        </p:txBody>
      </p:sp>
      <p:cxnSp>
        <p:nvCxnSpPr>
          <p:cNvPr id="1319" name="Google Shape;1319;g37b63e2aaf5_0_418"/>
          <p:cNvCxnSpPr>
            <a:stCxn id="1320" idx="1"/>
          </p:cNvCxnSpPr>
          <p:nvPr/>
        </p:nvCxnSpPr>
        <p:spPr>
          <a:xfrm flipH="1">
            <a:off x="3657550" y="999750"/>
            <a:ext cx="1780200" cy="126840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20" name="Google Shape;1320;g37b63e2aaf5_0_418"/>
          <p:cNvSpPr txBox="1"/>
          <p:nvPr/>
        </p:nvSpPr>
        <p:spPr>
          <a:xfrm>
            <a:off x="5437750" y="722700"/>
            <a:ext cx="1156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CC"/>
                </a:solidFill>
              </a:rPr>
              <a:t>Next negative edge found</a:t>
            </a:r>
            <a:endParaRPr sz="1200">
              <a:solidFill>
                <a:srgbClr val="0000CC"/>
              </a:solidFill>
            </a:endParaRPr>
          </a:p>
        </p:txBody>
      </p:sp>
      <p:sp>
        <p:nvSpPr>
          <p:cNvPr id="1321" name="Google Shape;1321;g37b63e2aaf5_0_418"/>
          <p:cNvSpPr/>
          <p:nvPr/>
        </p:nvSpPr>
        <p:spPr>
          <a:xfrm>
            <a:off x="3291438" y="1871888"/>
            <a:ext cx="369600" cy="25830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2" name="Google Shape;1322;g37b63e2aaf5_0_418"/>
          <p:cNvSpPr/>
          <p:nvPr/>
        </p:nvSpPr>
        <p:spPr>
          <a:xfrm>
            <a:off x="3264188" y="2646111"/>
            <a:ext cx="369600" cy="25830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3" name="Google Shape;1323;g37b63e2aaf5_0_418"/>
          <p:cNvSpPr txBox="1"/>
          <p:nvPr/>
        </p:nvSpPr>
        <p:spPr>
          <a:xfrm>
            <a:off x="5437750" y="1276800"/>
            <a:ext cx="10269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Check the values from the immediate previous step of the negative edge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1324" name="Google Shape;1324;g37b63e2aaf5_0_418"/>
          <p:cNvSpPr txBox="1"/>
          <p:nvPr/>
        </p:nvSpPr>
        <p:spPr>
          <a:xfrm>
            <a:off x="5406688" y="2811700"/>
            <a:ext cx="10269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J=0 and K=0,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Check truth table, Q=No Change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Now, draw the signal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1325" name="Google Shape;1325;g37b63e2aaf5_0_418"/>
          <p:cNvSpPr txBox="1"/>
          <p:nvPr/>
        </p:nvSpPr>
        <p:spPr>
          <a:xfrm>
            <a:off x="1142550" y="3766050"/>
            <a:ext cx="4030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CC"/>
                </a:solidFill>
              </a:rPr>
              <a:t>Keep </a:t>
            </a:r>
            <a:r>
              <a:rPr lang="en" sz="1200">
                <a:solidFill>
                  <a:srgbClr val="0000CC"/>
                </a:solidFill>
              </a:rPr>
              <a:t>the signal to 0 as Q = No change</a:t>
            </a:r>
            <a:endParaRPr sz="1200">
              <a:solidFill>
                <a:srgbClr val="0000CC"/>
              </a:solidFill>
            </a:endParaRPr>
          </a:p>
        </p:txBody>
      </p:sp>
      <p:cxnSp>
        <p:nvCxnSpPr>
          <p:cNvPr id="1326" name="Google Shape;1326;g37b63e2aaf5_0_418"/>
          <p:cNvCxnSpPr/>
          <p:nvPr/>
        </p:nvCxnSpPr>
        <p:spPr>
          <a:xfrm>
            <a:off x="1284400" y="3755100"/>
            <a:ext cx="337500" cy="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27" name="Google Shape;1327;g37b63e2aaf5_0_418"/>
          <p:cNvSpPr txBox="1"/>
          <p:nvPr/>
        </p:nvSpPr>
        <p:spPr>
          <a:xfrm>
            <a:off x="1129050" y="4053600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CC"/>
                </a:solidFill>
              </a:rPr>
              <a:t>Continue until next negative edge. </a:t>
            </a:r>
            <a:endParaRPr/>
          </a:p>
        </p:txBody>
      </p:sp>
      <p:cxnSp>
        <p:nvCxnSpPr>
          <p:cNvPr id="1328" name="Google Shape;1328;g37b63e2aaf5_0_418"/>
          <p:cNvCxnSpPr/>
          <p:nvPr/>
        </p:nvCxnSpPr>
        <p:spPr>
          <a:xfrm rot="10800000">
            <a:off x="3621900" y="3763825"/>
            <a:ext cx="339600" cy="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29" name="Google Shape;1329;g37b63e2aaf5_0_418"/>
          <p:cNvCxnSpPr/>
          <p:nvPr/>
        </p:nvCxnSpPr>
        <p:spPr>
          <a:xfrm rot="10800000">
            <a:off x="3961500" y="3763825"/>
            <a:ext cx="339600" cy="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30" name="Google Shape;1330;g37b63e2aaf5_0_418"/>
          <p:cNvCxnSpPr/>
          <p:nvPr/>
        </p:nvCxnSpPr>
        <p:spPr>
          <a:xfrm rot="10800000">
            <a:off x="1626675" y="3496738"/>
            <a:ext cx="339600" cy="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31" name="Google Shape;1331;g37b63e2aaf5_0_418"/>
          <p:cNvCxnSpPr/>
          <p:nvPr/>
        </p:nvCxnSpPr>
        <p:spPr>
          <a:xfrm rot="10800000">
            <a:off x="1955400" y="3496738"/>
            <a:ext cx="339600" cy="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32" name="Google Shape;1332;g37b63e2aaf5_0_418"/>
          <p:cNvCxnSpPr/>
          <p:nvPr/>
        </p:nvCxnSpPr>
        <p:spPr>
          <a:xfrm rot="10800000">
            <a:off x="2289450" y="3498938"/>
            <a:ext cx="339600" cy="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33" name="Google Shape;1333;g37b63e2aaf5_0_418"/>
          <p:cNvCxnSpPr/>
          <p:nvPr/>
        </p:nvCxnSpPr>
        <p:spPr>
          <a:xfrm rot="10800000">
            <a:off x="2629050" y="3498938"/>
            <a:ext cx="339600" cy="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34" name="Google Shape;1334;g37b63e2aaf5_0_418"/>
          <p:cNvCxnSpPr/>
          <p:nvPr/>
        </p:nvCxnSpPr>
        <p:spPr>
          <a:xfrm flipH="1" rot="10800000">
            <a:off x="1634675" y="3485550"/>
            <a:ext cx="300" cy="28050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35" name="Google Shape;1335;g37b63e2aaf5_0_418"/>
          <p:cNvCxnSpPr/>
          <p:nvPr/>
        </p:nvCxnSpPr>
        <p:spPr>
          <a:xfrm rot="10800000">
            <a:off x="2942700" y="3764450"/>
            <a:ext cx="339600" cy="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36" name="Google Shape;1336;g37b63e2aaf5_0_418"/>
          <p:cNvCxnSpPr/>
          <p:nvPr/>
        </p:nvCxnSpPr>
        <p:spPr>
          <a:xfrm rot="10800000">
            <a:off x="3282300" y="3764450"/>
            <a:ext cx="339600" cy="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37" name="Google Shape;1337;g37b63e2aaf5_0_418"/>
          <p:cNvCxnSpPr/>
          <p:nvPr/>
        </p:nvCxnSpPr>
        <p:spPr>
          <a:xfrm flipH="1" rot="10800000">
            <a:off x="2958300" y="3485538"/>
            <a:ext cx="300" cy="28050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3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3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3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3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3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3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1" name="Shape 1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2" name="Google Shape;1342;g37b63e2aaf5_0_473"/>
          <p:cNvSpPr/>
          <p:nvPr/>
        </p:nvSpPr>
        <p:spPr>
          <a:xfrm>
            <a:off x="0" y="49113"/>
            <a:ext cx="9144000" cy="4906800"/>
          </a:xfrm>
          <a:prstGeom prst="roundRect">
            <a:avLst>
              <a:gd fmla="val 2852" name="adj"/>
            </a:avLst>
          </a:prstGeom>
          <a:solidFill>
            <a:srgbClr val="FFFFFF"/>
          </a:solidFill>
          <a:ln>
            <a:noFill/>
          </a:ln>
          <a:effectLst>
            <a:outerShdw blurRad="57150" rotWithShape="0" algn="bl" dist="19050">
              <a:srgbClr val="000000">
                <a:alpha val="863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1343" name="Google Shape;1343;g37b63e2aaf5_0_4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07451" y="76200"/>
            <a:ext cx="560349" cy="514126"/>
          </a:xfrm>
          <a:prstGeom prst="rect">
            <a:avLst/>
          </a:prstGeom>
          <a:noFill/>
          <a:ln>
            <a:noFill/>
          </a:ln>
        </p:spPr>
      </p:pic>
      <p:sp>
        <p:nvSpPr>
          <p:cNvPr id="1344" name="Google Shape;1344;g37b63e2aaf5_0_473"/>
          <p:cNvSpPr txBox="1"/>
          <p:nvPr/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0" i="0" lang="en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0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45" name="Google Shape;1345;g37b63e2aaf5_0_473"/>
          <p:cNvGrpSpPr/>
          <p:nvPr/>
        </p:nvGrpSpPr>
        <p:grpSpPr>
          <a:xfrm>
            <a:off x="50480" y="122879"/>
            <a:ext cx="277873" cy="68400"/>
            <a:chOff x="411700" y="2416840"/>
            <a:chExt cx="277873" cy="68400"/>
          </a:xfrm>
        </p:grpSpPr>
        <p:sp>
          <p:nvSpPr>
            <p:cNvPr id="1346" name="Google Shape;1346;g37b63e2aaf5_0_473"/>
            <p:cNvSpPr/>
            <p:nvPr/>
          </p:nvSpPr>
          <p:spPr>
            <a:xfrm>
              <a:off x="411700" y="2416840"/>
              <a:ext cx="68400" cy="68400"/>
            </a:xfrm>
            <a:prstGeom prst="ellipse">
              <a:avLst/>
            </a:prstGeom>
            <a:solidFill>
              <a:srgbClr val="FF6B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7" name="Google Shape;1347;g37b63e2aaf5_0_473"/>
            <p:cNvSpPr/>
            <p:nvPr/>
          </p:nvSpPr>
          <p:spPr>
            <a:xfrm>
              <a:off x="516436" y="2416840"/>
              <a:ext cx="68400" cy="68400"/>
            </a:xfrm>
            <a:prstGeom prst="ellipse">
              <a:avLst/>
            </a:prstGeom>
            <a:solidFill>
              <a:srgbClr val="FFC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8" name="Google Shape;1348;g37b63e2aaf5_0_473"/>
            <p:cNvSpPr/>
            <p:nvPr/>
          </p:nvSpPr>
          <p:spPr>
            <a:xfrm>
              <a:off x="621173" y="2416840"/>
              <a:ext cx="68400" cy="68400"/>
            </a:xfrm>
            <a:prstGeom prst="ellipse">
              <a:avLst/>
            </a:prstGeom>
            <a:solidFill>
              <a:srgbClr val="28C8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49" name="Google Shape;1349;g37b63e2aaf5_0_473"/>
          <p:cNvSpPr txBox="1"/>
          <p:nvPr/>
        </p:nvSpPr>
        <p:spPr>
          <a:xfrm>
            <a:off x="156200" y="76200"/>
            <a:ext cx="8222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" sz="30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Negative Edge Triggered Timing Diagram </a:t>
            </a:r>
            <a:endParaRPr b="0" i="0" sz="30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350" name="Google Shape;1350;g37b63e2aaf5_0_473"/>
          <p:cNvSpPr txBox="1"/>
          <p:nvPr/>
        </p:nvSpPr>
        <p:spPr>
          <a:xfrm>
            <a:off x="0" y="4876800"/>
            <a:ext cx="5062200" cy="3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4F4F4F"/>
                </a:solidFill>
                <a:latin typeface="Lexend Light"/>
                <a:ea typeface="Lexend Light"/>
                <a:cs typeface="Lexend Light"/>
                <a:sym typeface="Lexend Light"/>
              </a:rPr>
              <a:t>Department of Computer Science and Engineering</a:t>
            </a:r>
            <a:endParaRPr b="1" i="0" sz="900" u="none" cap="none" strike="noStrike">
              <a:solidFill>
                <a:srgbClr val="4F4F4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351" name="Google Shape;1351;g37b63e2aaf5_0_473"/>
          <p:cNvSpPr txBox="1"/>
          <p:nvPr/>
        </p:nvSpPr>
        <p:spPr>
          <a:xfrm>
            <a:off x="2946600" y="4883850"/>
            <a:ext cx="32508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4F4F4F"/>
                </a:solidFill>
                <a:latin typeface="Lexend"/>
                <a:ea typeface="Lexend"/>
                <a:cs typeface="Lexend"/>
                <a:sym typeface="Lexend"/>
              </a:rPr>
              <a:t>CSE260 - Digital Logic Design</a:t>
            </a:r>
            <a:endParaRPr b="0" i="0" sz="900" u="none" cap="none" strike="noStrike">
              <a:solidFill>
                <a:srgbClr val="4F4F4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352" name="Google Shape;1352;g37b63e2aaf5_0_473"/>
          <p:cNvSpPr txBox="1"/>
          <p:nvPr/>
        </p:nvSpPr>
        <p:spPr>
          <a:xfrm>
            <a:off x="6737975" y="1579375"/>
            <a:ext cx="2162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JK FF Truth Table</a:t>
            </a:r>
            <a:endParaRPr b="0" i="0" sz="18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1353" name="Google Shape;1353;g37b63e2aaf5_0_473" title="Screenshot 2025-08-19 024532 (1).png"/>
          <p:cNvPicPr preferRelativeResize="0"/>
          <p:nvPr/>
        </p:nvPicPr>
        <p:blipFill rotWithShape="1">
          <a:blip r:embed="rId4">
            <a:alphaModFix/>
          </a:blip>
          <a:srcRect b="690" l="0" r="0" t="700"/>
          <a:stretch/>
        </p:blipFill>
        <p:spPr>
          <a:xfrm>
            <a:off x="192700" y="661700"/>
            <a:ext cx="5632600" cy="422215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354" name="Google Shape;1354;g37b63e2aaf5_0_473"/>
          <p:cNvGraphicFramePr/>
          <p:nvPr/>
        </p:nvGraphicFramePr>
        <p:xfrm>
          <a:off x="6396300" y="22133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{6B1364BF-8A7C-42D6-8912-4537F10F1216}</a:tableStyleId>
              </a:tblPr>
              <a:tblGrid>
                <a:gridCol w="595975"/>
                <a:gridCol w="588475"/>
                <a:gridCol w="603475"/>
                <a:gridCol w="678550"/>
              </a:tblGrid>
              <a:tr h="3233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1" lang="en" sz="15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J</a:t>
                      </a:r>
                      <a:endParaRPr b="1" sz="15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1" lang="en" sz="15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K</a:t>
                      </a:r>
                      <a:endParaRPr b="1" sz="15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1" lang="en" sz="15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Q</a:t>
                      </a:r>
                      <a:endParaRPr b="1" sz="15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1" lang="en" sz="15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Q’</a:t>
                      </a:r>
                      <a:endParaRPr b="1" sz="15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</a:tr>
              <a:tr h="451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0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0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Memory/ No Change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 hMerge="1"/>
              </a:tr>
              <a:tr h="3113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0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1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0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1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</a:tr>
              <a:tr h="3113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1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0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1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0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</a:tr>
              <a:tr h="3113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1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1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Toggle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 hMerge="1"/>
              </a:tr>
            </a:tbl>
          </a:graphicData>
        </a:graphic>
      </p:graphicFrame>
      <p:cxnSp>
        <p:nvCxnSpPr>
          <p:cNvPr id="1355" name="Google Shape;1355;g37b63e2aaf5_0_473"/>
          <p:cNvCxnSpPr/>
          <p:nvPr/>
        </p:nvCxnSpPr>
        <p:spPr>
          <a:xfrm>
            <a:off x="1612875" y="831525"/>
            <a:ext cx="13800" cy="2336100"/>
          </a:xfrm>
          <a:prstGeom prst="straightConnector1">
            <a:avLst/>
          </a:prstGeom>
          <a:noFill/>
          <a:ln cap="flat" cmpd="sng" w="28575">
            <a:solidFill>
              <a:srgbClr val="99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56" name="Google Shape;1356;g37b63e2aaf5_0_473"/>
          <p:cNvCxnSpPr/>
          <p:nvPr/>
        </p:nvCxnSpPr>
        <p:spPr>
          <a:xfrm>
            <a:off x="2288175" y="851375"/>
            <a:ext cx="13800" cy="2336100"/>
          </a:xfrm>
          <a:prstGeom prst="straightConnector1">
            <a:avLst/>
          </a:prstGeom>
          <a:noFill/>
          <a:ln cap="flat" cmpd="sng" w="28575">
            <a:solidFill>
              <a:srgbClr val="99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57" name="Google Shape;1357;g37b63e2aaf5_0_473"/>
          <p:cNvCxnSpPr/>
          <p:nvPr/>
        </p:nvCxnSpPr>
        <p:spPr>
          <a:xfrm>
            <a:off x="2963475" y="898200"/>
            <a:ext cx="13800" cy="2336100"/>
          </a:xfrm>
          <a:prstGeom prst="straightConnector1">
            <a:avLst/>
          </a:prstGeom>
          <a:noFill/>
          <a:ln cap="flat" cmpd="sng" w="28575">
            <a:solidFill>
              <a:srgbClr val="99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58" name="Google Shape;1358;g37b63e2aaf5_0_473"/>
          <p:cNvCxnSpPr/>
          <p:nvPr/>
        </p:nvCxnSpPr>
        <p:spPr>
          <a:xfrm>
            <a:off x="3621900" y="898200"/>
            <a:ext cx="13800" cy="2336100"/>
          </a:xfrm>
          <a:prstGeom prst="straightConnector1">
            <a:avLst/>
          </a:prstGeom>
          <a:noFill/>
          <a:ln cap="flat" cmpd="sng" w="28575">
            <a:solidFill>
              <a:srgbClr val="99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59" name="Google Shape;1359;g37b63e2aaf5_0_473"/>
          <p:cNvCxnSpPr/>
          <p:nvPr/>
        </p:nvCxnSpPr>
        <p:spPr>
          <a:xfrm>
            <a:off x="4280325" y="851375"/>
            <a:ext cx="13800" cy="2336100"/>
          </a:xfrm>
          <a:prstGeom prst="straightConnector1">
            <a:avLst/>
          </a:prstGeom>
          <a:noFill/>
          <a:ln cap="flat" cmpd="sng" w="28575">
            <a:solidFill>
              <a:srgbClr val="99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60" name="Google Shape;1360;g37b63e2aaf5_0_473"/>
          <p:cNvCxnSpPr/>
          <p:nvPr/>
        </p:nvCxnSpPr>
        <p:spPr>
          <a:xfrm>
            <a:off x="4955625" y="851375"/>
            <a:ext cx="13800" cy="2336100"/>
          </a:xfrm>
          <a:prstGeom prst="straightConnector1">
            <a:avLst/>
          </a:prstGeom>
          <a:noFill/>
          <a:ln cap="flat" cmpd="sng" w="28575">
            <a:solidFill>
              <a:srgbClr val="99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61" name="Google Shape;1361;g37b63e2aaf5_0_473"/>
          <p:cNvCxnSpPr/>
          <p:nvPr/>
        </p:nvCxnSpPr>
        <p:spPr>
          <a:xfrm>
            <a:off x="976750" y="3755100"/>
            <a:ext cx="337500" cy="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62" name="Google Shape;1362;g37b63e2aaf5_0_473"/>
          <p:cNvSpPr txBox="1"/>
          <p:nvPr/>
        </p:nvSpPr>
        <p:spPr>
          <a:xfrm>
            <a:off x="1314250" y="1860975"/>
            <a:ext cx="2778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1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363" name="Google Shape;1363;g37b63e2aaf5_0_473"/>
          <p:cNvSpPr txBox="1"/>
          <p:nvPr/>
        </p:nvSpPr>
        <p:spPr>
          <a:xfrm>
            <a:off x="1314250" y="2626425"/>
            <a:ext cx="2778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0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364" name="Google Shape;1364;g37b63e2aaf5_0_473"/>
          <p:cNvSpPr txBox="1"/>
          <p:nvPr/>
        </p:nvSpPr>
        <p:spPr>
          <a:xfrm>
            <a:off x="1972675" y="1860975"/>
            <a:ext cx="2778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0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365" name="Google Shape;1365;g37b63e2aaf5_0_473"/>
          <p:cNvSpPr txBox="1"/>
          <p:nvPr/>
        </p:nvSpPr>
        <p:spPr>
          <a:xfrm>
            <a:off x="1972675" y="2626425"/>
            <a:ext cx="2778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0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366" name="Google Shape;1366;g37b63e2aaf5_0_473"/>
          <p:cNvSpPr txBox="1"/>
          <p:nvPr/>
        </p:nvSpPr>
        <p:spPr>
          <a:xfrm>
            <a:off x="2631100" y="1860975"/>
            <a:ext cx="2778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1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367" name="Google Shape;1367;g37b63e2aaf5_0_473"/>
          <p:cNvSpPr txBox="1"/>
          <p:nvPr/>
        </p:nvSpPr>
        <p:spPr>
          <a:xfrm>
            <a:off x="2631100" y="2649525"/>
            <a:ext cx="2778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1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368" name="Google Shape;1368;g37b63e2aaf5_0_473"/>
          <p:cNvSpPr txBox="1"/>
          <p:nvPr/>
        </p:nvSpPr>
        <p:spPr>
          <a:xfrm>
            <a:off x="3289525" y="1860975"/>
            <a:ext cx="2778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0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369" name="Google Shape;1369;g37b63e2aaf5_0_473"/>
          <p:cNvSpPr txBox="1"/>
          <p:nvPr/>
        </p:nvSpPr>
        <p:spPr>
          <a:xfrm>
            <a:off x="3289525" y="2649525"/>
            <a:ext cx="2778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0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370" name="Google Shape;1370;g37b63e2aaf5_0_473"/>
          <p:cNvSpPr txBox="1"/>
          <p:nvPr/>
        </p:nvSpPr>
        <p:spPr>
          <a:xfrm>
            <a:off x="3947950" y="1860975"/>
            <a:ext cx="2778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1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371" name="Google Shape;1371;g37b63e2aaf5_0_473"/>
          <p:cNvSpPr txBox="1"/>
          <p:nvPr/>
        </p:nvSpPr>
        <p:spPr>
          <a:xfrm>
            <a:off x="3947950" y="2649525"/>
            <a:ext cx="2778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1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372" name="Google Shape;1372;g37b63e2aaf5_0_473"/>
          <p:cNvSpPr txBox="1"/>
          <p:nvPr/>
        </p:nvSpPr>
        <p:spPr>
          <a:xfrm>
            <a:off x="4647675" y="1860975"/>
            <a:ext cx="2778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0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373" name="Google Shape;1373;g37b63e2aaf5_0_473"/>
          <p:cNvSpPr txBox="1"/>
          <p:nvPr/>
        </p:nvSpPr>
        <p:spPr>
          <a:xfrm>
            <a:off x="4647675" y="2649525"/>
            <a:ext cx="2778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1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374" name="Google Shape;1374;g37b63e2aaf5_0_473"/>
          <p:cNvSpPr txBox="1"/>
          <p:nvPr/>
        </p:nvSpPr>
        <p:spPr>
          <a:xfrm>
            <a:off x="1142550" y="3766050"/>
            <a:ext cx="4030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CC"/>
                </a:solidFill>
              </a:rPr>
              <a:t>Continue </a:t>
            </a:r>
            <a:r>
              <a:rPr lang="en" sz="1200">
                <a:solidFill>
                  <a:srgbClr val="0000CC"/>
                </a:solidFill>
              </a:rPr>
              <a:t>like this….</a:t>
            </a:r>
            <a:endParaRPr sz="1200">
              <a:solidFill>
                <a:srgbClr val="0000CC"/>
              </a:solidFill>
            </a:endParaRPr>
          </a:p>
        </p:txBody>
      </p:sp>
      <p:cxnSp>
        <p:nvCxnSpPr>
          <p:cNvPr id="1375" name="Google Shape;1375;g37b63e2aaf5_0_473"/>
          <p:cNvCxnSpPr/>
          <p:nvPr/>
        </p:nvCxnSpPr>
        <p:spPr>
          <a:xfrm>
            <a:off x="1284400" y="3755100"/>
            <a:ext cx="337500" cy="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76" name="Google Shape;1376;g37b63e2aaf5_0_473"/>
          <p:cNvCxnSpPr/>
          <p:nvPr/>
        </p:nvCxnSpPr>
        <p:spPr>
          <a:xfrm rot="10800000">
            <a:off x="4272075" y="3479375"/>
            <a:ext cx="339600" cy="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77" name="Google Shape;1377;g37b63e2aaf5_0_473"/>
          <p:cNvCxnSpPr/>
          <p:nvPr/>
        </p:nvCxnSpPr>
        <p:spPr>
          <a:xfrm rot="10800000">
            <a:off x="4611675" y="3479375"/>
            <a:ext cx="339600" cy="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78" name="Google Shape;1378;g37b63e2aaf5_0_473"/>
          <p:cNvCxnSpPr/>
          <p:nvPr/>
        </p:nvCxnSpPr>
        <p:spPr>
          <a:xfrm rot="10800000">
            <a:off x="1626675" y="3496738"/>
            <a:ext cx="339600" cy="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79" name="Google Shape;1379;g37b63e2aaf5_0_473"/>
          <p:cNvCxnSpPr/>
          <p:nvPr/>
        </p:nvCxnSpPr>
        <p:spPr>
          <a:xfrm rot="10800000">
            <a:off x="1955400" y="3496738"/>
            <a:ext cx="339600" cy="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80" name="Google Shape;1380;g37b63e2aaf5_0_473"/>
          <p:cNvCxnSpPr/>
          <p:nvPr/>
        </p:nvCxnSpPr>
        <p:spPr>
          <a:xfrm rot="10800000">
            <a:off x="2289450" y="3498938"/>
            <a:ext cx="339600" cy="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81" name="Google Shape;1381;g37b63e2aaf5_0_473"/>
          <p:cNvCxnSpPr/>
          <p:nvPr/>
        </p:nvCxnSpPr>
        <p:spPr>
          <a:xfrm rot="10800000">
            <a:off x="2629050" y="3498938"/>
            <a:ext cx="339600" cy="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82" name="Google Shape;1382;g37b63e2aaf5_0_473"/>
          <p:cNvCxnSpPr/>
          <p:nvPr/>
        </p:nvCxnSpPr>
        <p:spPr>
          <a:xfrm flipH="1" rot="10800000">
            <a:off x="1634675" y="3485550"/>
            <a:ext cx="300" cy="28050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83" name="Google Shape;1383;g37b63e2aaf5_0_473"/>
          <p:cNvCxnSpPr/>
          <p:nvPr/>
        </p:nvCxnSpPr>
        <p:spPr>
          <a:xfrm rot="10800000">
            <a:off x="2942700" y="3764450"/>
            <a:ext cx="339600" cy="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84" name="Google Shape;1384;g37b63e2aaf5_0_473"/>
          <p:cNvCxnSpPr/>
          <p:nvPr/>
        </p:nvCxnSpPr>
        <p:spPr>
          <a:xfrm rot="10800000">
            <a:off x="3282300" y="3764450"/>
            <a:ext cx="339600" cy="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85" name="Google Shape;1385;g37b63e2aaf5_0_473"/>
          <p:cNvCxnSpPr/>
          <p:nvPr/>
        </p:nvCxnSpPr>
        <p:spPr>
          <a:xfrm flipH="1" rot="10800000">
            <a:off x="4287075" y="3485538"/>
            <a:ext cx="300" cy="28050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86" name="Google Shape;1386;g37b63e2aaf5_0_473"/>
          <p:cNvCxnSpPr/>
          <p:nvPr/>
        </p:nvCxnSpPr>
        <p:spPr>
          <a:xfrm flipH="1" rot="10800000">
            <a:off x="2955525" y="3485538"/>
            <a:ext cx="300" cy="28050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87" name="Google Shape;1387;g37b63e2aaf5_0_473"/>
          <p:cNvCxnSpPr/>
          <p:nvPr/>
        </p:nvCxnSpPr>
        <p:spPr>
          <a:xfrm rot="10800000">
            <a:off x="3621900" y="3764450"/>
            <a:ext cx="339600" cy="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88" name="Google Shape;1388;g37b63e2aaf5_0_473"/>
          <p:cNvCxnSpPr/>
          <p:nvPr/>
        </p:nvCxnSpPr>
        <p:spPr>
          <a:xfrm rot="10800000">
            <a:off x="3961500" y="3764450"/>
            <a:ext cx="339600" cy="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89" name="Google Shape;1389;g37b63e2aaf5_0_473"/>
          <p:cNvCxnSpPr/>
          <p:nvPr/>
        </p:nvCxnSpPr>
        <p:spPr>
          <a:xfrm flipH="1" rot="10800000">
            <a:off x="4953425" y="3465775"/>
            <a:ext cx="2400" cy="29370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90" name="Google Shape;1390;g37b63e2aaf5_0_473"/>
          <p:cNvCxnSpPr/>
          <p:nvPr/>
        </p:nvCxnSpPr>
        <p:spPr>
          <a:xfrm rot="10800000">
            <a:off x="4939300" y="3753175"/>
            <a:ext cx="339600" cy="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3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3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3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3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3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g3762bddb734_0_48"/>
          <p:cNvSpPr/>
          <p:nvPr/>
        </p:nvSpPr>
        <p:spPr>
          <a:xfrm>
            <a:off x="0" y="33338"/>
            <a:ext cx="9144000" cy="4906800"/>
          </a:xfrm>
          <a:prstGeom prst="roundRect">
            <a:avLst>
              <a:gd fmla="val 2852" name="adj"/>
            </a:avLst>
          </a:prstGeom>
          <a:solidFill>
            <a:srgbClr val="FFFFFF"/>
          </a:solidFill>
          <a:ln>
            <a:noFill/>
          </a:ln>
          <a:effectLst>
            <a:outerShdw blurRad="57150" rotWithShape="0" algn="bl" dist="19050">
              <a:srgbClr val="000000">
                <a:alpha val="863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1396" name="Google Shape;1396;g3762bddb734_0_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07451" y="76200"/>
            <a:ext cx="560349" cy="514126"/>
          </a:xfrm>
          <a:prstGeom prst="rect">
            <a:avLst/>
          </a:prstGeom>
          <a:noFill/>
          <a:ln>
            <a:noFill/>
          </a:ln>
        </p:spPr>
      </p:pic>
      <p:sp>
        <p:nvSpPr>
          <p:cNvPr id="1397" name="Google Shape;1397;g3762bddb734_0_48"/>
          <p:cNvSpPr txBox="1"/>
          <p:nvPr/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0" i="0" lang="en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0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98" name="Google Shape;1398;g3762bddb734_0_48"/>
          <p:cNvGrpSpPr/>
          <p:nvPr/>
        </p:nvGrpSpPr>
        <p:grpSpPr>
          <a:xfrm>
            <a:off x="50480" y="122879"/>
            <a:ext cx="277873" cy="68400"/>
            <a:chOff x="411700" y="2416840"/>
            <a:chExt cx="277873" cy="68400"/>
          </a:xfrm>
        </p:grpSpPr>
        <p:sp>
          <p:nvSpPr>
            <p:cNvPr id="1399" name="Google Shape;1399;g3762bddb734_0_48"/>
            <p:cNvSpPr/>
            <p:nvPr/>
          </p:nvSpPr>
          <p:spPr>
            <a:xfrm>
              <a:off x="411700" y="2416840"/>
              <a:ext cx="68400" cy="68400"/>
            </a:xfrm>
            <a:prstGeom prst="ellipse">
              <a:avLst/>
            </a:prstGeom>
            <a:solidFill>
              <a:srgbClr val="FF6B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0" name="Google Shape;1400;g3762bddb734_0_48"/>
            <p:cNvSpPr/>
            <p:nvPr/>
          </p:nvSpPr>
          <p:spPr>
            <a:xfrm>
              <a:off x="516436" y="2416840"/>
              <a:ext cx="68400" cy="68400"/>
            </a:xfrm>
            <a:prstGeom prst="ellipse">
              <a:avLst/>
            </a:prstGeom>
            <a:solidFill>
              <a:srgbClr val="FFC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1" name="Google Shape;1401;g3762bddb734_0_48"/>
            <p:cNvSpPr/>
            <p:nvPr/>
          </p:nvSpPr>
          <p:spPr>
            <a:xfrm>
              <a:off x="621173" y="2416840"/>
              <a:ext cx="68400" cy="68400"/>
            </a:xfrm>
            <a:prstGeom prst="ellipse">
              <a:avLst/>
            </a:prstGeom>
            <a:solidFill>
              <a:srgbClr val="28C8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02" name="Google Shape;1402;g3762bddb734_0_48"/>
          <p:cNvSpPr txBox="1"/>
          <p:nvPr/>
        </p:nvSpPr>
        <p:spPr>
          <a:xfrm>
            <a:off x="156200" y="76200"/>
            <a:ext cx="8222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" sz="30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Negative Edge Triggered Timing Diagram </a:t>
            </a:r>
            <a:endParaRPr b="0" i="0" sz="30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403" name="Google Shape;1403;g3762bddb734_0_48"/>
          <p:cNvSpPr txBox="1"/>
          <p:nvPr/>
        </p:nvSpPr>
        <p:spPr>
          <a:xfrm>
            <a:off x="0" y="4876800"/>
            <a:ext cx="5062200" cy="3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4F4F4F"/>
                </a:solidFill>
                <a:latin typeface="Lexend Light"/>
                <a:ea typeface="Lexend Light"/>
                <a:cs typeface="Lexend Light"/>
                <a:sym typeface="Lexend Light"/>
              </a:rPr>
              <a:t>Department of Computer Science and Engineering</a:t>
            </a:r>
            <a:endParaRPr b="1" i="0" sz="900" u="none" cap="none" strike="noStrike">
              <a:solidFill>
                <a:srgbClr val="4F4F4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404" name="Google Shape;1404;g3762bddb734_0_48"/>
          <p:cNvSpPr txBox="1"/>
          <p:nvPr/>
        </p:nvSpPr>
        <p:spPr>
          <a:xfrm>
            <a:off x="2946600" y="4883850"/>
            <a:ext cx="32508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4F4F4F"/>
                </a:solidFill>
                <a:latin typeface="Lexend"/>
                <a:ea typeface="Lexend"/>
                <a:cs typeface="Lexend"/>
                <a:sym typeface="Lexend"/>
              </a:rPr>
              <a:t>CSE260 - Digital Logic Design</a:t>
            </a:r>
            <a:endParaRPr b="0" i="0" sz="900" u="none" cap="none" strike="noStrike">
              <a:solidFill>
                <a:srgbClr val="4F4F4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405" name="Google Shape;1405;g3762bddb734_0_48"/>
          <p:cNvSpPr txBox="1"/>
          <p:nvPr/>
        </p:nvSpPr>
        <p:spPr>
          <a:xfrm>
            <a:off x="6737975" y="1579375"/>
            <a:ext cx="2162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JK FF Truth Table</a:t>
            </a:r>
            <a:endParaRPr b="0" i="0" sz="18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1406" name="Google Shape;1406;g3762bddb734_0_48" title="Negative Edge.drawio.png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2700" y="661700"/>
            <a:ext cx="5632600" cy="42221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407" name="Google Shape;1407;g3762bddb734_0_48"/>
          <p:cNvGraphicFramePr/>
          <p:nvPr/>
        </p:nvGraphicFramePr>
        <p:xfrm>
          <a:off x="6396300" y="22133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{6B1364BF-8A7C-42D6-8912-4537F10F1216}</a:tableStyleId>
              </a:tblPr>
              <a:tblGrid>
                <a:gridCol w="595975"/>
                <a:gridCol w="588475"/>
                <a:gridCol w="603475"/>
                <a:gridCol w="678550"/>
              </a:tblGrid>
              <a:tr h="3233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1" lang="en" sz="15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J</a:t>
                      </a:r>
                      <a:endParaRPr b="1" sz="15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1" lang="en" sz="15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K</a:t>
                      </a:r>
                      <a:endParaRPr b="1" sz="15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1" lang="en" sz="15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Q</a:t>
                      </a:r>
                      <a:endParaRPr b="1" sz="15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1" lang="en" sz="15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Q’</a:t>
                      </a:r>
                      <a:endParaRPr b="1" sz="15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</a:tr>
              <a:tr h="451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0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0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Memory/ No Change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 hMerge="1"/>
              </a:tr>
              <a:tr h="3113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0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1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0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1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</a:tr>
              <a:tr h="3113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1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0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1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0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</a:tr>
              <a:tr h="3113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1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1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Toggle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 hMerge="1"/>
              </a:tr>
            </a:tbl>
          </a:graphicData>
        </a:graphic>
      </p:graphicFrame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1" name="Shape 1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2" name="Google Shape;1412;g36ba811d23b_0_169"/>
          <p:cNvSpPr/>
          <p:nvPr/>
        </p:nvSpPr>
        <p:spPr>
          <a:xfrm>
            <a:off x="0" y="33338"/>
            <a:ext cx="9144000" cy="4906800"/>
          </a:xfrm>
          <a:prstGeom prst="roundRect">
            <a:avLst>
              <a:gd fmla="val 2852" name="adj"/>
            </a:avLst>
          </a:prstGeom>
          <a:solidFill>
            <a:srgbClr val="FFFFFF"/>
          </a:solidFill>
          <a:ln>
            <a:noFill/>
          </a:ln>
          <a:effectLst>
            <a:outerShdw blurRad="57150" rotWithShape="0" algn="bl" dist="19050">
              <a:srgbClr val="000000">
                <a:alpha val="8627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1413" name="Google Shape;1413;g36ba811d23b_0_1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66626" y="76200"/>
            <a:ext cx="560349" cy="514126"/>
          </a:xfrm>
          <a:prstGeom prst="rect">
            <a:avLst/>
          </a:prstGeom>
          <a:noFill/>
          <a:ln>
            <a:noFill/>
          </a:ln>
        </p:spPr>
      </p:pic>
      <p:sp>
        <p:nvSpPr>
          <p:cNvPr id="1414" name="Google Shape;1414;g36ba811d23b_0_169"/>
          <p:cNvSpPr txBox="1"/>
          <p:nvPr/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0" i="0" lang="en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0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15" name="Google Shape;1415;g36ba811d23b_0_169"/>
          <p:cNvGrpSpPr/>
          <p:nvPr/>
        </p:nvGrpSpPr>
        <p:grpSpPr>
          <a:xfrm>
            <a:off x="50480" y="122879"/>
            <a:ext cx="277873" cy="68400"/>
            <a:chOff x="411700" y="2416840"/>
            <a:chExt cx="277873" cy="68400"/>
          </a:xfrm>
        </p:grpSpPr>
        <p:sp>
          <p:nvSpPr>
            <p:cNvPr id="1416" name="Google Shape;1416;g36ba811d23b_0_169"/>
            <p:cNvSpPr/>
            <p:nvPr/>
          </p:nvSpPr>
          <p:spPr>
            <a:xfrm>
              <a:off x="411700" y="2416840"/>
              <a:ext cx="68400" cy="68400"/>
            </a:xfrm>
            <a:prstGeom prst="ellipse">
              <a:avLst/>
            </a:prstGeom>
            <a:solidFill>
              <a:srgbClr val="FF6B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7" name="Google Shape;1417;g36ba811d23b_0_169"/>
            <p:cNvSpPr/>
            <p:nvPr/>
          </p:nvSpPr>
          <p:spPr>
            <a:xfrm>
              <a:off x="516436" y="2416840"/>
              <a:ext cx="68400" cy="68400"/>
            </a:xfrm>
            <a:prstGeom prst="ellipse">
              <a:avLst/>
            </a:prstGeom>
            <a:solidFill>
              <a:srgbClr val="FFC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8" name="Google Shape;1418;g36ba811d23b_0_169"/>
            <p:cNvSpPr/>
            <p:nvPr/>
          </p:nvSpPr>
          <p:spPr>
            <a:xfrm>
              <a:off x="621173" y="2416840"/>
              <a:ext cx="68400" cy="68400"/>
            </a:xfrm>
            <a:prstGeom prst="ellipse">
              <a:avLst/>
            </a:prstGeom>
            <a:solidFill>
              <a:srgbClr val="28C8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19" name="Google Shape;1419;g36ba811d23b_0_169"/>
          <p:cNvSpPr txBox="1"/>
          <p:nvPr/>
        </p:nvSpPr>
        <p:spPr>
          <a:xfrm>
            <a:off x="156200" y="76200"/>
            <a:ext cx="82227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" sz="30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Example: Draw Timing Diagram for A, DB, B and C </a:t>
            </a:r>
            <a:endParaRPr b="0" i="0" sz="30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420" name="Google Shape;1420;g36ba811d23b_0_169"/>
          <p:cNvSpPr txBox="1"/>
          <p:nvPr/>
        </p:nvSpPr>
        <p:spPr>
          <a:xfrm>
            <a:off x="0" y="4876800"/>
            <a:ext cx="5062200" cy="3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4F4F4F"/>
                </a:solidFill>
                <a:latin typeface="Lexend Light"/>
                <a:ea typeface="Lexend Light"/>
                <a:cs typeface="Lexend Light"/>
                <a:sym typeface="Lexend Light"/>
              </a:rPr>
              <a:t>Department of Computer Science and Engineering</a:t>
            </a:r>
            <a:endParaRPr b="1" i="0" sz="900" u="none" cap="none" strike="noStrike">
              <a:solidFill>
                <a:srgbClr val="4F4F4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421" name="Google Shape;1421;g36ba811d23b_0_169"/>
          <p:cNvSpPr txBox="1"/>
          <p:nvPr/>
        </p:nvSpPr>
        <p:spPr>
          <a:xfrm>
            <a:off x="2946600" y="4883850"/>
            <a:ext cx="32508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4F4F4F"/>
                </a:solidFill>
                <a:latin typeface="Lexend"/>
                <a:ea typeface="Lexend"/>
                <a:cs typeface="Lexend"/>
                <a:sym typeface="Lexend"/>
              </a:rPr>
              <a:t>CSE260 - Digital Logic Design</a:t>
            </a:r>
            <a:endParaRPr b="0" i="0" sz="900" u="none" cap="none" strike="noStrike">
              <a:solidFill>
                <a:srgbClr val="4F4F4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1422" name="Google Shape;1422;g36ba811d23b_0_169" title="Problem FF.drawio.png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00125" y="1311025"/>
            <a:ext cx="7143750" cy="276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3673cca48f6_0_76"/>
          <p:cNvSpPr/>
          <p:nvPr/>
        </p:nvSpPr>
        <p:spPr>
          <a:xfrm>
            <a:off x="0" y="33338"/>
            <a:ext cx="9144000" cy="4906800"/>
          </a:xfrm>
          <a:prstGeom prst="roundRect">
            <a:avLst>
              <a:gd fmla="val 2852" name="adj"/>
            </a:avLst>
          </a:prstGeom>
          <a:solidFill>
            <a:srgbClr val="FFFFFF"/>
          </a:solidFill>
          <a:ln>
            <a:noFill/>
          </a:ln>
          <a:effectLst>
            <a:outerShdw blurRad="57150" rotWithShape="0" algn="bl" dist="19050">
              <a:srgbClr val="000000">
                <a:alpha val="8627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133" name="Google Shape;133;g3673cca48f6_0_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07451" y="76200"/>
            <a:ext cx="560349" cy="514126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g3673cca48f6_0_76"/>
          <p:cNvSpPr txBox="1"/>
          <p:nvPr/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0" i="0" lang="en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0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5" name="Google Shape;135;g3673cca48f6_0_76"/>
          <p:cNvGrpSpPr/>
          <p:nvPr/>
        </p:nvGrpSpPr>
        <p:grpSpPr>
          <a:xfrm>
            <a:off x="50480" y="122879"/>
            <a:ext cx="277873" cy="68400"/>
            <a:chOff x="411700" y="2416840"/>
            <a:chExt cx="277873" cy="68400"/>
          </a:xfrm>
        </p:grpSpPr>
        <p:sp>
          <p:nvSpPr>
            <p:cNvPr id="136" name="Google Shape;136;g3673cca48f6_0_76"/>
            <p:cNvSpPr/>
            <p:nvPr/>
          </p:nvSpPr>
          <p:spPr>
            <a:xfrm>
              <a:off x="411700" y="2416840"/>
              <a:ext cx="68400" cy="68400"/>
            </a:xfrm>
            <a:prstGeom prst="ellipse">
              <a:avLst/>
            </a:prstGeom>
            <a:solidFill>
              <a:srgbClr val="FF6B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137;g3673cca48f6_0_76"/>
            <p:cNvSpPr/>
            <p:nvPr/>
          </p:nvSpPr>
          <p:spPr>
            <a:xfrm>
              <a:off x="516436" y="2416840"/>
              <a:ext cx="68400" cy="68400"/>
            </a:xfrm>
            <a:prstGeom prst="ellipse">
              <a:avLst/>
            </a:prstGeom>
            <a:solidFill>
              <a:srgbClr val="FFC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38;g3673cca48f6_0_76"/>
            <p:cNvSpPr/>
            <p:nvPr/>
          </p:nvSpPr>
          <p:spPr>
            <a:xfrm>
              <a:off x="621173" y="2416840"/>
              <a:ext cx="68400" cy="68400"/>
            </a:xfrm>
            <a:prstGeom prst="ellipse">
              <a:avLst/>
            </a:prstGeom>
            <a:solidFill>
              <a:srgbClr val="28C8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9" name="Google Shape;139;g3673cca48f6_0_76"/>
          <p:cNvSpPr txBox="1"/>
          <p:nvPr/>
        </p:nvSpPr>
        <p:spPr>
          <a:xfrm>
            <a:off x="561850" y="0"/>
            <a:ext cx="90459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rPr b="0" i="0" lang="en" sz="34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Introduction</a:t>
            </a:r>
            <a:endParaRPr b="0" i="0" sz="34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40" name="Google Shape;140;g3673cca48f6_0_76"/>
          <p:cNvSpPr txBox="1"/>
          <p:nvPr/>
        </p:nvSpPr>
        <p:spPr>
          <a:xfrm>
            <a:off x="0" y="4876800"/>
            <a:ext cx="5062200" cy="3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4F4F4F"/>
                </a:solidFill>
                <a:latin typeface="Lexend Light"/>
                <a:ea typeface="Lexend Light"/>
                <a:cs typeface="Lexend Light"/>
                <a:sym typeface="Lexend Light"/>
              </a:rPr>
              <a:t>Department of Computer Science and Engineering</a:t>
            </a:r>
            <a:endParaRPr b="1" i="0" sz="900" u="none" cap="none" strike="noStrike">
              <a:solidFill>
                <a:srgbClr val="4F4F4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41" name="Google Shape;141;g3673cca48f6_0_76"/>
          <p:cNvSpPr txBox="1"/>
          <p:nvPr/>
        </p:nvSpPr>
        <p:spPr>
          <a:xfrm>
            <a:off x="2946600" y="4883850"/>
            <a:ext cx="32508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4F4F4F"/>
                </a:solidFill>
                <a:latin typeface="Lexend"/>
                <a:ea typeface="Lexend"/>
                <a:cs typeface="Lexend"/>
                <a:sym typeface="Lexend"/>
              </a:rPr>
              <a:t>CSE260 - Digital Logic Design</a:t>
            </a:r>
            <a:endParaRPr b="0" i="0" sz="900" u="none" cap="none" strike="noStrike">
              <a:solidFill>
                <a:srgbClr val="4F4F4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42" name="Google Shape;142;g3673cca48f6_0_76"/>
          <p:cNvSpPr txBox="1"/>
          <p:nvPr/>
        </p:nvSpPr>
        <p:spPr>
          <a:xfrm>
            <a:off x="16650" y="590325"/>
            <a:ext cx="9110700" cy="40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exend"/>
              <a:buChar char="❖"/>
            </a:pPr>
            <a:r>
              <a:rPr b="0" i="0" lang="en" sz="18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There are two types of sequential circuits:</a:t>
            </a:r>
            <a:endParaRPr b="0" i="0" sz="18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exend"/>
              <a:buChar char="➢"/>
            </a:pPr>
            <a:r>
              <a:rPr b="0" i="1" lang="en" sz="1800" u="none" cap="none" strike="noStrike">
                <a:solidFill>
                  <a:srgbClr val="0000FF"/>
                </a:solidFill>
                <a:latin typeface="Lexend"/>
                <a:ea typeface="Lexend"/>
                <a:cs typeface="Lexend"/>
                <a:sym typeface="Lexend"/>
              </a:rPr>
              <a:t>synchronous:</a:t>
            </a:r>
            <a:r>
              <a:rPr b="0" i="0" lang="en" sz="18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  outputs change only at specific time (i.e. with clock input)</a:t>
            </a:r>
            <a:endParaRPr b="0" i="0" sz="18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exend"/>
              <a:buChar char="➢"/>
            </a:pPr>
            <a:r>
              <a:rPr b="0" i="1" lang="en" sz="1800" u="none" cap="none" strike="noStrike">
                <a:solidFill>
                  <a:srgbClr val="0000FF"/>
                </a:solidFill>
                <a:latin typeface="Lexend"/>
                <a:ea typeface="Lexend"/>
                <a:cs typeface="Lexend"/>
                <a:sym typeface="Lexend"/>
              </a:rPr>
              <a:t>asynchronous:</a:t>
            </a:r>
            <a:r>
              <a:rPr b="0" i="0" lang="en" sz="18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 outputs change at any time (i.e. without clock input)</a:t>
            </a:r>
            <a:endParaRPr b="0" i="0" sz="18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exend"/>
              <a:buChar char="❖"/>
            </a:pPr>
            <a:r>
              <a:rPr b="0" i="0" lang="en" sz="18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Multivibrator: a class of sequential circuits.  They can be:</a:t>
            </a:r>
            <a:endParaRPr b="0" i="0" sz="18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exend"/>
              <a:buChar char="➢"/>
            </a:pPr>
            <a:r>
              <a:rPr b="0" i="1" lang="en" sz="1800" u="none" cap="none" strike="noStrike">
                <a:solidFill>
                  <a:srgbClr val="0000FF"/>
                </a:solidFill>
                <a:latin typeface="Lexend"/>
                <a:ea typeface="Lexend"/>
                <a:cs typeface="Lexend"/>
                <a:sym typeface="Lexend"/>
              </a:rPr>
              <a:t>bistable</a:t>
            </a:r>
            <a:r>
              <a:rPr b="0" i="0" lang="en" sz="18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 (2 stable states)</a:t>
            </a:r>
            <a:endParaRPr b="0" i="0" sz="18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exend"/>
              <a:buChar char="➢"/>
            </a:pPr>
            <a:r>
              <a:rPr b="0" i="1" lang="en" sz="1800" u="none" cap="none" strike="noStrike">
                <a:solidFill>
                  <a:srgbClr val="0000FF"/>
                </a:solidFill>
                <a:latin typeface="Lexend"/>
                <a:ea typeface="Lexend"/>
                <a:cs typeface="Lexend"/>
                <a:sym typeface="Lexend"/>
              </a:rPr>
              <a:t>monostable</a:t>
            </a:r>
            <a:r>
              <a:rPr b="0" i="0" lang="en" sz="18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 or </a:t>
            </a:r>
            <a:r>
              <a:rPr b="0" i="1" lang="en" sz="1800" u="none" cap="none" strike="noStrike">
                <a:solidFill>
                  <a:srgbClr val="0000FF"/>
                </a:solidFill>
                <a:latin typeface="Lexend"/>
                <a:ea typeface="Lexend"/>
                <a:cs typeface="Lexend"/>
                <a:sym typeface="Lexend"/>
              </a:rPr>
              <a:t>one-shot</a:t>
            </a:r>
            <a:r>
              <a:rPr b="0" i="0" lang="en" sz="18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 (1 stable state)</a:t>
            </a:r>
            <a:endParaRPr b="0" i="0" sz="18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exend"/>
              <a:buChar char="➢"/>
            </a:pPr>
            <a:r>
              <a:rPr b="0" i="1" lang="en" sz="1800" u="none" cap="none" strike="noStrike">
                <a:solidFill>
                  <a:srgbClr val="0000FF"/>
                </a:solidFill>
                <a:latin typeface="Lexend"/>
                <a:ea typeface="Lexend"/>
                <a:cs typeface="Lexend"/>
                <a:sym typeface="Lexend"/>
              </a:rPr>
              <a:t>astable</a:t>
            </a:r>
            <a:r>
              <a:rPr b="0" i="0" lang="en" sz="18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 (no stable state)</a:t>
            </a:r>
            <a:endParaRPr b="0" i="0" sz="18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exend"/>
              <a:buChar char="❖"/>
            </a:pPr>
            <a:r>
              <a:rPr b="0" i="0" lang="en" sz="18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Bistable logic devices: </a:t>
            </a:r>
            <a:r>
              <a:rPr b="0" i="1" lang="en" sz="1800" u="none" cap="none" strike="noStrike">
                <a:solidFill>
                  <a:srgbClr val="0000FF"/>
                </a:solidFill>
                <a:latin typeface="Lexend"/>
                <a:ea typeface="Lexend"/>
                <a:cs typeface="Lexend"/>
                <a:sym typeface="Lexend"/>
              </a:rPr>
              <a:t>flip-flops.</a:t>
            </a:r>
            <a:endParaRPr b="0" i="1" sz="1800" u="none" cap="none" strike="noStrike">
              <a:solidFill>
                <a:srgbClr val="0000FF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1" sz="1800" u="none" cap="none" strike="noStrike">
              <a:solidFill>
                <a:srgbClr val="0000FF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exend"/>
              <a:buChar char="❖"/>
            </a:pPr>
            <a:r>
              <a:rPr b="0" i="0" lang="en" sz="18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Flip-flops differ in the method used for changing their state.</a:t>
            </a:r>
            <a:endParaRPr b="0" i="0" sz="15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6" name="Shape 1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7" name="Google Shape;1427;g36ba811d23b_0_228"/>
          <p:cNvSpPr/>
          <p:nvPr/>
        </p:nvSpPr>
        <p:spPr>
          <a:xfrm>
            <a:off x="0" y="33338"/>
            <a:ext cx="9144000" cy="4906800"/>
          </a:xfrm>
          <a:prstGeom prst="roundRect">
            <a:avLst>
              <a:gd fmla="val 2852" name="adj"/>
            </a:avLst>
          </a:prstGeom>
          <a:solidFill>
            <a:srgbClr val="FFFFFF"/>
          </a:solidFill>
          <a:ln>
            <a:noFill/>
          </a:ln>
          <a:effectLst>
            <a:outerShdw blurRad="57150" rotWithShape="0" algn="bl" dist="19050">
              <a:srgbClr val="000000">
                <a:alpha val="8627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1428" name="Google Shape;1428;g36ba811d23b_0_2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66626" y="76200"/>
            <a:ext cx="560349" cy="514126"/>
          </a:xfrm>
          <a:prstGeom prst="rect">
            <a:avLst/>
          </a:prstGeom>
          <a:noFill/>
          <a:ln>
            <a:noFill/>
          </a:ln>
        </p:spPr>
      </p:pic>
      <p:sp>
        <p:nvSpPr>
          <p:cNvPr id="1429" name="Google Shape;1429;g36ba811d23b_0_228"/>
          <p:cNvSpPr txBox="1"/>
          <p:nvPr/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0" i="0" lang="en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0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30" name="Google Shape;1430;g36ba811d23b_0_228"/>
          <p:cNvGrpSpPr/>
          <p:nvPr/>
        </p:nvGrpSpPr>
        <p:grpSpPr>
          <a:xfrm>
            <a:off x="50480" y="122879"/>
            <a:ext cx="277873" cy="68400"/>
            <a:chOff x="411700" y="2416840"/>
            <a:chExt cx="277873" cy="68400"/>
          </a:xfrm>
        </p:grpSpPr>
        <p:sp>
          <p:nvSpPr>
            <p:cNvPr id="1431" name="Google Shape;1431;g36ba811d23b_0_228"/>
            <p:cNvSpPr/>
            <p:nvPr/>
          </p:nvSpPr>
          <p:spPr>
            <a:xfrm>
              <a:off x="411700" y="2416840"/>
              <a:ext cx="68400" cy="68400"/>
            </a:xfrm>
            <a:prstGeom prst="ellipse">
              <a:avLst/>
            </a:prstGeom>
            <a:solidFill>
              <a:srgbClr val="FF6B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g36ba811d23b_0_228"/>
            <p:cNvSpPr/>
            <p:nvPr/>
          </p:nvSpPr>
          <p:spPr>
            <a:xfrm>
              <a:off x="516436" y="2416840"/>
              <a:ext cx="68400" cy="68400"/>
            </a:xfrm>
            <a:prstGeom prst="ellipse">
              <a:avLst/>
            </a:prstGeom>
            <a:solidFill>
              <a:srgbClr val="FFC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g36ba811d23b_0_228"/>
            <p:cNvSpPr/>
            <p:nvPr/>
          </p:nvSpPr>
          <p:spPr>
            <a:xfrm>
              <a:off x="621173" y="2416840"/>
              <a:ext cx="68400" cy="68400"/>
            </a:xfrm>
            <a:prstGeom prst="ellipse">
              <a:avLst/>
            </a:prstGeom>
            <a:solidFill>
              <a:srgbClr val="28C8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34" name="Google Shape;1434;g36ba811d23b_0_228"/>
          <p:cNvSpPr txBox="1"/>
          <p:nvPr/>
        </p:nvSpPr>
        <p:spPr>
          <a:xfrm>
            <a:off x="156200" y="76200"/>
            <a:ext cx="8222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27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" sz="30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Solution (CLK, DA and X are Given)</a:t>
            </a:r>
            <a:endParaRPr b="0" i="0" sz="30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435" name="Google Shape;1435;g36ba811d23b_0_228"/>
          <p:cNvSpPr txBox="1"/>
          <p:nvPr/>
        </p:nvSpPr>
        <p:spPr>
          <a:xfrm>
            <a:off x="0" y="4876800"/>
            <a:ext cx="5062200" cy="3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4F4F4F"/>
                </a:solidFill>
                <a:latin typeface="Lexend Light"/>
                <a:ea typeface="Lexend Light"/>
                <a:cs typeface="Lexend Light"/>
                <a:sym typeface="Lexend Light"/>
              </a:rPr>
              <a:t>Department of Computer Science and Engineering</a:t>
            </a:r>
            <a:endParaRPr b="1" i="0" sz="900" u="none" cap="none" strike="noStrike">
              <a:solidFill>
                <a:srgbClr val="4F4F4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436" name="Google Shape;1436;g36ba811d23b_0_228"/>
          <p:cNvSpPr txBox="1"/>
          <p:nvPr/>
        </p:nvSpPr>
        <p:spPr>
          <a:xfrm>
            <a:off x="2946600" y="4883850"/>
            <a:ext cx="32508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4F4F4F"/>
                </a:solidFill>
                <a:latin typeface="Lexend"/>
                <a:ea typeface="Lexend"/>
                <a:cs typeface="Lexend"/>
                <a:sym typeface="Lexend"/>
              </a:rPr>
              <a:t>CSE260 - Digital Logic Design</a:t>
            </a:r>
            <a:endParaRPr b="0" i="0" sz="900" u="none" cap="none" strike="noStrike">
              <a:solidFill>
                <a:srgbClr val="4F4F4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1437" name="Google Shape;1437;g36ba811d23b_0_228" title="Screenshot 2025-08-19 025501 (1).png"/>
          <p:cNvPicPr preferRelativeResize="0"/>
          <p:nvPr/>
        </p:nvPicPr>
        <p:blipFill rotWithShape="1">
          <a:blip r:embed="rId4">
            <a:alphaModFix/>
          </a:blip>
          <a:srcRect b="0" l="159" r="169" t="0"/>
          <a:stretch/>
        </p:blipFill>
        <p:spPr>
          <a:xfrm>
            <a:off x="4648200" y="630025"/>
            <a:ext cx="4331475" cy="418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8" name="Google Shape;1438;g36ba811d23b_0_228" title="Problem FF without title.drawio.png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09475" y="762625"/>
            <a:ext cx="3848474" cy="1853400"/>
          </a:xfrm>
          <a:prstGeom prst="rect">
            <a:avLst/>
          </a:prstGeom>
          <a:noFill/>
          <a:ln>
            <a:noFill/>
          </a:ln>
        </p:spPr>
      </p:pic>
      <p:sp>
        <p:nvSpPr>
          <p:cNvPr id="1439" name="Google Shape;1439;g36ba811d23b_0_228"/>
          <p:cNvSpPr txBox="1"/>
          <p:nvPr/>
        </p:nvSpPr>
        <p:spPr>
          <a:xfrm>
            <a:off x="609475" y="2717563"/>
            <a:ext cx="34170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Here, </a:t>
            </a:r>
            <a:endParaRPr sz="10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Find out value of A based upon D FF’s truth table</a:t>
            </a:r>
            <a:endParaRPr sz="10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DB = A xor X [use XOR gate truth table to find out values]</a:t>
            </a:r>
            <a:endParaRPr sz="10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2"/>
                </a:solidFill>
              </a:rPr>
              <a:t>Find out value of C based upon T FF’s truth table</a:t>
            </a:r>
            <a:endParaRPr sz="1000">
              <a:solidFill>
                <a:schemeClr val="dk2"/>
              </a:solidFill>
            </a:endParaRPr>
          </a:p>
        </p:txBody>
      </p:sp>
      <p:pic>
        <p:nvPicPr>
          <p:cNvPr id="1440" name="Google Shape;1440;g36ba811d23b_0_2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41150" y="3719125"/>
            <a:ext cx="1207349" cy="11104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41" name="Google Shape;1441;g36ba811d23b_0_228"/>
          <p:cNvCxnSpPr/>
          <p:nvPr/>
        </p:nvCxnSpPr>
        <p:spPr>
          <a:xfrm>
            <a:off x="5760225" y="590325"/>
            <a:ext cx="5100" cy="1818600"/>
          </a:xfrm>
          <a:prstGeom prst="straightConnector1">
            <a:avLst/>
          </a:prstGeom>
          <a:noFill/>
          <a:ln cap="flat" cmpd="sng" w="28575">
            <a:solidFill>
              <a:srgbClr val="99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42" name="Google Shape;1442;g36ba811d23b_0_228"/>
          <p:cNvCxnSpPr/>
          <p:nvPr/>
        </p:nvCxnSpPr>
        <p:spPr>
          <a:xfrm>
            <a:off x="6266850" y="590325"/>
            <a:ext cx="4500" cy="1803900"/>
          </a:xfrm>
          <a:prstGeom prst="straightConnector1">
            <a:avLst/>
          </a:prstGeom>
          <a:noFill/>
          <a:ln cap="flat" cmpd="sng" w="28575">
            <a:solidFill>
              <a:srgbClr val="99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43" name="Google Shape;1443;g36ba811d23b_0_228"/>
          <p:cNvCxnSpPr/>
          <p:nvPr/>
        </p:nvCxnSpPr>
        <p:spPr>
          <a:xfrm flipH="1">
            <a:off x="6772213" y="590325"/>
            <a:ext cx="1800" cy="1808700"/>
          </a:xfrm>
          <a:prstGeom prst="straightConnector1">
            <a:avLst/>
          </a:prstGeom>
          <a:noFill/>
          <a:ln cap="flat" cmpd="sng" w="28575">
            <a:solidFill>
              <a:srgbClr val="99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44" name="Google Shape;1444;g36ba811d23b_0_228"/>
          <p:cNvCxnSpPr/>
          <p:nvPr/>
        </p:nvCxnSpPr>
        <p:spPr>
          <a:xfrm>
            <a:off x="7281200" y="567700"/>
            <a:ext cx="6900" cy="1836300"/>
          </a:xfrm>
          <a:prstGeom prst="straightConnector1">
            <a:avLst/>
          </a:prstGeom>
          <a:noFill/>
          <a:ln cap="flat" cmpd="sng" w="28575">
            <a:solidFill>
              <a:srgbClr val="99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45" name="Google Shape;1445;g36ba811d23b_0_228"/>
          <p:cNvCxnSpPr/>
          <p:nvPr/>
        </p:nvCxnSpPr>
        <p:spPr>
          <a:xfrm flipH="1">
            <a:off x="7794350" y="545675"/>
            <a:ext cx="3300" cy="1853400"/>
          </a:xfrm>
          <a:prstGeom prst="straightConnector1">
            <a:avLst/>
          </a:prstGeom>
          <a:noFill/>
          <a:ln cap="flat" cmpd="sng" w="28575">
            <a:solidFill>
              <a:srgbClr val="99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46" name="Google Shape;1446;g36ba811d23b_0_228"/>
          <p:cNvCxnSpPr/>
          <p:nvPr/>
        </p:nvCxnSpPr>
        <p:spPr>
          <a:xfrm>
            <a:off x="8289375" y="567700"/>
            <a:ext cx="10800" cy="1821600"/>
          </a:xfrm>
          <a:prstGeom prst="straightConnector1">
            <a:avLst/>
          </a:prstGeom>
          <a:noFill/>
          <a:ln cap="flat" cmpd="sng" w="28575">
            <a:solidFill>
              <a:srgbClr val="99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47" name="Google Shape;1447;g36ba811d23b_0_228"/>
          <p:cNvCxnSpPr/>
          <p:nvPr/>
        </p:nvCxnSpPr>
        <p:spPr>
          <a:xfrm>
            <a:off x="5258050" y="2797650"/>
            <a:ext cx="260700" cy="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48" name="Google Shape;1448;g36ba811d23b_0_228"/>
          <p:cNvCxnSpPr/>
          <p:nvPr/>
        </p:nvCxnSpPr>
        <p:spPr>
          <a:xfrm flipH="1" rot="61675">
            <a:off x="5257980" y="3378884"/>
            <a:ext cx="250840" cy="780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49" name="Google Shape;1449;g36ba811d23b_0_228"/>
          <p:cNvCxnSpPr/>
          <p:nvPr/>
        </p:nvCxnSpPr>
        <p:spPr>
          <a:xfrm flipH="1">
            <a:off x="5257775" y="4008100"/>
            <a:ext cx="261000" cy="240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50" name="Google Shape;1450;g36ba811d23b_0_228"/>
          <p:cNvCxnSpPr/>
          <p:nvPr/>
        </p:nvCxnSpPr>
        <p:spPr>
          <a:xfrm flipH="1" rot="10800000">
            <a:off x="5258050" y="4598375"/>
            <a:ext cx="260700" cy="90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51" name="Google Shape;1451;g36ba811d23b_0_228"/>
          <p:cNvSpPr txBox="1"/>
          <p:nvPr/>
        </p:nvSpPr>
        <p:spPr>
          <a:xfrm>
            <a:off x="5488175" y="1464100"/>
            <a:ext cx="2778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1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1452" name="Google Shape;1452;g36ba811d23b_0_228"/>
          <p:cNvSpPr txBox="1"/>
          <p:nvPr/>
        </p:nvSpPr>
        <p:spPr>
          <a:xfrm>
            <a:off x="5518775" y="2038175"/>
            <a:ext cx="2778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1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1453" name="Google Shape;1453;g36ba811d23b_0_228"/>
          <p:cNvSpPr txBox="1"/>
          <p:nvPr/>
        </p:nvSpPr>
        <p:spPr>
          <a:xfrm>
            <a:off x="5987250" y="1436525"/>
            <a:ext cx="2778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0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1454" name="Google Shape;1454;g36ba811d23b_0_228"/>
          <p:cNvSpPr txBox="1"/>
          <p:nvPr/>
        </p:nvSpPr>
        <p:spPr>
          <a:xfrm>
            <a:off x="6002125" y="2038175"/>
            <a:ext cx="2778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0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1455" name="Google Shape;1455;g36ba811d23b_0_228"/>
          <p:cNvSpPr txBox="1"/>
          <p:nvPr/>
        </p:nvSpPr>
        <p:spPr>
          <a:xfrm>
            <a:off x="6516725" y="1436525"/>
            <a:ext cx="2778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1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1456" name="Google Shape;1456;g36ba811d23b_0_228"/>
          <p:cNvSpPr txBox="1"/>
          <p:nvPr/>
        </p:nvSpPr>
        <p:spPr>
          <a:xfrm>
            <a:off x="6531600" y="2038175"/>
            <a:ext cx="2778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0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1457" name="Google Shape;1457;g36ba811d23b_0_228"/>
          <p:cNvSpPr txBox="1"/>
          <p:nvPr/>
        </p:nvSpPr>
        <p:spPr>
          <a:xfrm>
            <a:off x="7009950" y="1436525"/>
            <a:ext cx="2778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1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1458" name="Google Shape;1458;g36ba811d23b_0_228"/>
          <p:cNvSpPr txBox="1"/>
          <p:nvPr/>
        </p:nvSpPr>
        <p:spPr>
          <a:xfrm>
            <a:off x="7024825" y="2038175"/>
            <a:ext cx="2778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0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1459" name="Google Shape;1459;g36ba811d23b_0_228"/>
          <p:cNvSpPr txBox="1"/>
          <p:nvPr/>
        </p:nvSpPr>
        <p:spPr>
          <a:xfrm>
            <a:off x="7503175" y="1436525"/>
            <a:ext cx="2778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1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1460" name="Google Shape;1460;g36ba811d23b_0_228"/>
          <p:cNvSpPr txBox="1"/>
          <p:nvPr/>
        </p:nvSpPr>
        <p:spPr>
          <a:xfrm>
            <a:off x="7518050" y="2038175"/>
            <a:ext cx="2778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1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1461" name="Google Shape;1461;g36ba811d23b_0_228"/>
          <p:cNvSpPr txBox="1"/>
          <p:nvPr/>
        </p:nvSpPr>
        <p:spPr>
          <a:xfrm>
            <a:off x="8011275" y="1436525"/>
            <a:ext cx="2778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0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1462" name="Google Shape;1462;g36ba811d23b_0_228"/>
          <p:cNvSpPr txBox="1"/>
          <p:nvPr/>
        </p:nvSpPr>
        <p:spPr>
          <a:xfrm>
            <a:off x="8026150" y="2038175"/>
            <a:ext cx="2778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1</a:t>
            </a:r>
            <a:endParaRPr sz="1100">
              <a:solidFill>
                <a:schemeClr val="dk1"/>
              </a:solidFill>
            </a:endParaRPr>
          </a:p>
        </p:txBody>
      </p:sp>
      <p:pic>
        <p:nvPicPr>
          <p:cNvPr id="1463" name="Google Shape;1463;g36ba811d23b_0_2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98100" y="3671875"/>
            <a:ext cx="1167625" cy="1110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7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8" name="Google Shape;1468;g34574a84016_0_0"/>
          <p:cNvSpPr/>
          <p:nvPr/>
        </p:nvSpPr>
        <p:spPr>
          <a:xfrm>
            <a:off x="0" y="33338"/>
            <a:ext cx="9144000" cy="4906800"/>
          </a:xfrm>
          <a:prstGeom prst="roundRect">
            <a:avLst>
              <a:gd fmla="val 2852" name="adj"/>
            </a:avLst>
          </a:prstGeom>
          <a:solidFill>
            <a:srgbClr val="FFFFFF"/>
          </a:solidFill>
          <a:ln>
            <a:noFill/>
          </a:ln>
          <a:effectLst>
            <a:outerShdw blurRad="57150" rotWithShape="0" algn="bl" dist="19050">
              <a:srgbClr val="000000">
                <a:alpha val="863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1469" name="Google Shape;1469;g34574a84016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66626" y="76200"/>
            <a:ext cx="560349" cy="514126"/>
          </a:xfrm>
          <a:prstGeom prst="rect">
            <a:avLst/>
          </a:prstGeom>
          <a:noFill/>
          <a:ln>
            <a:noFill/>
          </a:ln>
        </p:spPr>
      </p:pic>
      <p:sp>
        <p:nvSpPr>
          <p:cNvPr id="1470" name="Google Shape;1470;g34574a84016_0_0"/>
          <p:cNvSpPr txBox="1"/>
          <p:nvPr/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0" i="0" lang="en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0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71" name="Google Shape;1471;g34574a84016_0_0"/>
          <p:cNvGrpSpPr/>
          <p:nvPr/>
        </p:nvGrpSpPr>
        <p:grpSpPr>
          <a:xfrm>
            <a:off x="50480" y="122879"/>
            <a:ext cx="277873" cy="68400"/>
            <a:chOff x="411700" y="2416840"/>
            <a:chExt cx="277873" cy="68400"/>
          </a:xfrm>
        </p:grpSpPr>
        <p:sp>
          <p:nvSpPr>
            <p:cNvPr id="1472" name="Google Shape;1472;g34574a84016_0_0"/>
            <p:cNvSpPr/>
            <p:nvPr/>
          </p:nvSpPr>
          <p:spPr>
            <a:xfrm>
              <a:off x="411700" y="2416840"/>
              <a:ext cx="68400" cy="68400"/>
            </a:xfrm>
            <a:prstGeom prst="ellipse">
              <a:avLst/>
            </a:prstGeom>
            <a:solidFill>
              <a:srgbClr val="FF6B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3" name="Google Shape;1473;g34574a84016_0_0"/>
            <p:cNvSpPr/>
            <p:nvPr/>
          </p:nvSpPr>
          <p:spPr>
            <a:xfrm>
              <a:off x="516436" y="2416840"/>
              <a:ext cx="68400" cy="68400"/>
            </a:xfrm>
            <a:prstGeom prst="ellipse">
              <a:avLst/>
            </a:prstGeom>
            <a:solidFill>
              <a:srgbClr val="FFC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4" name="Google Shape;1474;g34574a84016_0_0"/>
            <p:cNvSpPr/>
            <p:nvPr/>
          </p:nvSpPr>
          <p:spPr>
            <a:xfrm>
              <a:off x="621173" y="2416840"/>
              <a:ext cx="68400" cy="68400"/>
            </a:xfrm>
            <a:prstGeom prst="ellipse">
              <a:avLst/>
            </a:prstGeom>
            <a:solidFill>
              <a:srgbClr val="28C8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75" name="Google Shape;1475;g34574a84016_0_0"/>
          <p:cNvSpPr txBox="1"/>
          <p:nvPr/>
        </p:nvSpPr>
        <p:spPr>
          <a:xfrm>
            <a:off x="156200" y="76200"/>
            <a:ext cx="8222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27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" sz="30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Solution (CLK, DA and X are Given)</a:t>
            </a:r>
            <a:endParaRPr b="0" i="0" sz="30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476" name="Google Shape;1476;g34574a84016_0_0"/>
          <p:cNvSpPr txBox="1"/>
          <p:nvPr/>
        </p:nvSpPr>
        <p:spPr>
          <a:xfrm>
            <a:off x="0" y="4876800"/>
            <a:ext cx="5062200" cy="3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4F4F4F"/>
                </a:solidFill>
                <a:latin typeface="Lexend Light"/>
                <a:ea typeface="Lexend Light"/>
                <a:cs typeface="Lexend Light"/>
                <a:sym typeface="Lexend Light"/>
              </a:rPr>
              <a:t>Department of Computer Science and Engineering</a:t>
            </a:r>
            <a:endParaRPr b="1" i="0" sz="900" u="none" cap="none" strike="noStrike">
              <a:solidFill>
                <a:srgbClr val="4F4F4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477" name="Google Shape;1477;g34574a84016_0_0"/>
          <p:cNvSpPr txBox="1"/>
          <p:nvPr/>
        </p:nvSpPr>
        <p:spPr>
          <a:xfrm>
            <a:off x="2946600" y="4883850"/>
            <a:ext cx="32508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4F4F4F"/>
                </a:solidFill>
                <a:latin typeface="Lexend"/>
                <a:ea typeface="Lexend"/>
                <a:cs typeface="Lexend"/>
                <a:sym typeface="Lexend"/>
              </a:rPr>
              <a:t>CSE260 - Digital Logic Design</a:t>
            </a:r>
            <a:endParaRPr b="0" i="0" sz="900" u="none" cap="none" strike="noStrike">
              <a:solidFill>
                <a:srgbClr val="4F4F4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1478" name="Google Shape;1478;g34574a84016_0_0" title="Screenshot 2025-08-19 025501 (1).png"/>
          <p:cNvPicPr preferRelativeResize="0"/>
          <p:nvPr/>
        </p:nvPicPr>
        <p:blipFill rotWithShape="1">
          <a:blip r:embed="rId4">
            <a:alphaModFix/>
          </a:blip>
          <a:srcRect b="0" l="159" r="169" t="0"/>
          <a:stretch/>
        </p:blipFill>
        <p:spPr>
          <a:xfrm>
            <a:off x="4648200" y="630025"/>
            <a:ext cx="4331475" cy="4188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79" name="Google Shape;1479;g34574a84016_0_0"/>
          <p:cNvCxnSpPr/>
          <p:nvPr/>
        </p:nvCxnSpPr>
        <p:spPr>
          <a:xfrm>
            <a:off x="5760225" y="590325"/>
            <a:ext cx="5100" cy="1818600"/>
          </a:xfrm>
          <a:prstGeom prst="straightConnector1">
            <a:avLst/>
          </a:prstGeom>
          <a:noFill/>
          <a:ln cap="flat" cmpd="sng" w="28575">
            <a:solidFill>
              <a:srgbClr val="99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80" name="Google Shape;1480;g34574a84016_0_0"/>
          <p:cNvCxnSpPr/>
          <p:nvPr/>
        </p:nvCxnSpPr>
        <p:spPr>
          <a:xfrm>
            <a:off x="6266850" y="590325"/>
            <a:ext cx="4500" cy="1803900"/>
          </a:xfrm>
          <a:prstGeom prst="straightConnector1">
            <a:avLst/>
          </a:prstGeom>
          <a:noFill/>
          <a:ln cap="flat" cmpd="sng" w="28575">
            <a:solidFill>
              <a:srgbClr val="99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81" name="Google Shape;1481;g34574a84016_0_0"/>
          <p:cNvCxnSpPr/>
          <p:nvPr/>
        </p:nvCxnSpPr>
        <p:spPr>
          <a:xfrm flipH="1">
            <a:off x="6772213" y="590325"/>
            <a:ext cx="1800" cy="1808700"/>
          </a:xfrm>
          <a:prstGeom prst="straightConnector1">
            <a:avLst/>
          </a:prstGeom>
          <a:noFill/>
          <a:ln cap="flat" cmpd="sng" w="28575">
            <a:solidFill>
              <a:srgbClr val="99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82" name="Google Shape;1482;g34574a84016_0_0"/>
          <p:cNvCxnSpPr/>
          <p:nvPr/>
        </p:nvCxnSpPr>
        <p:spPr>
          <a:xfrm>
            <a:off x="7281200" y="567700"/>
            <a:ext cx="6900" cy="1836300"/>
          </a:xfrm>
          <a:prstGeom prst="straightConnector1">
            <a:avLst/>
          </a:prstGeom>
          <a:noFill/>
          <a:ln cap="flat" cmpd="sng" w="28575">
            <a:solidFill>
              <a:srgbClr val="99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83" name="Google Shape;1483;g34574a84016_0_0"/>
          <p:cNvCxnSpPr/>
          <p:nvPr/>
        </p:nvCxnSpPr>
        <p:spPr>
          <a:xfrm flipH="1">
            <a:off x="7794350" y="545675"/>
            <a:ext cx="3300" cy="1853400"/>
          </a:xfrm>
          <a:prstGeom prst="straightConnector1">
            <a:avLst/>
          </a:prstGeom>
          <a:noFill/>
          <a:ln cap="flat" cmpd="sng" w="28575">
            <a:solidFill>
              <a:srgbClr val="99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84" name="Google Shape;1484;g34574a84016_0_0"/>
          <p:cNvCxnSpPr/>
          <p:nvPr/>
        </p:nvCxnSpPr>
        <p:spPr>
          <a:xfrm>
            <a:off x="8289375" y="567700"/>
            <a:ext cx="10800" cy="1821600"/>
          </a:xfrm>
          <a:prstGeom prst="straightConnector1">
            <a:avLst/>
          </a:prstGeom>
          <a:noFill/>
          <a:ln cap="flat" cmpd="sng" w="28575">
            <a:solidFill>
              <a:srgbClr val="99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85" name="Google Shape;1485;g34574a84016_0_0"/>
          <p:cNvCxnSpPr/>
          <p:nvPr/>
        </p:nvCxnSpPr>
        <p:spPr>
          <a:xfrm>
            <a:off x="5258050" y="2797650"/>
            <a:ext cx="260700" cy="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86" name="Google Shape;1486;g34574a84016_0_0"/>
          <p:cNvCxnSpPr/>
          <p:nvPr/>
        </p:nvCxnSpPr>
        <p:spPr>
          <a:xfrm rot="10800000">
            <a:off x="5257625" y="3384500"/>
            <a:ext cx="260100" cy="240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87" name="Google Shape;1487;g34574a84016_0_0"/>
          <p:cNvCxnSpPr/>
          <p:nvPr/>
        </p:nvCxnSpPr>
        <p:spPr>
          <a:xfrm rot="10800000">
            <a:off x="5257800" y="4010575"/>
            <a:ext cx="258600" cy="30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88" name="Google Shape;1488;g34574a84016_0_0"/>
          <p:cNvCxnSpPr/>
          <p:nvPr/>
        </p:nvCxnSpPr>
        <p:spPr>
          <a:xfrm flipH="1" rot="10800000">
            <a:off x="5258050" y="4598375"/>
            <a:ext cx="260700" cy="90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89" name="Google Shape;1489;g34574a84016_0_0"/>
          <p:cNvSpPr txBox="1"/>
          <p:nvPr/>
        </p:nvSpPr>
        <p:spPr>
          <a:xfrm>
            <a:off x="5488175" y="1464100"/>
            <a:ext cx="2778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1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1490" name="Google Shape;1490;g34574a84016_0_0"/>
          <p:cNvSpPr txBox="1"/>
          <p:nvPr/>
        </p:nvSpPr>
        <p:spPr>
          <a:xfrm>
            <a:off x="5518775" y="2038175"/>
            <a:ext cx="2778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1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1491" name="Google Shape;1491;g34574a84016_0_0"/>
          <p:cNvSpPr txBox="1"/>
          <p:nvPr/>
        </p:nvSpPr>
        <p:spPr>
          <a:xfrm>
            <a:off x="5987250" y="1436525"/>
            <a:ext cx="2778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0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1492" name="Google Shape;1492;g34574a84016_0_0"/>
          <p:cNvSpPr txBox="1"/>
          <p:nvPr/>
        </p:nvSpPr>
        <p:spPr>
          <a:xfrm>
            <a:off x="6002125" y="2038175"/>
            <a:ext cx="2778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0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1493" name="Google Shape;1493;g34574a84016_0_0"/>
          <p:cNvSpPr txBox="1"/>
          <p:nvPr/>
        </p:nvSpPr>
        <p:spPr>
          <a:xfrm>
            <a:off x="6516725" y="1436525"/>
            <a:ext cx="2778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1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1494" name="Google Shape;1494;g34574a84016_0_0"/>
          <p:cNvSpPr txBox="1"/>
          <p:nvPr/>
        </p:nvSpPr>
        <p:spPr>
          <a:xfrm>
            <a:off x="6531600" y="2038175"/>
            <a:ext cx="2778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0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1495" name="Google Shape;1495;g34574a84016_0_0"/>
          <p:cNvSpPr txBox="1"/>
          <p:nvPr/>
        </p:nvSpPr>
        <p:spPr>
          <a:xfrm>
            <a:off x="7009950" y="1436525"/>
            <a:ext cx="2778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1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1496" name="Google Shape;1496;g34574a84016_0_0"/>
          <p:cNvSpPr txBox="1"/>
          <p:nvPr/>
        </p:nvSpPr>
        <p:spPr>
          <a:xfrm>
            <a:off x="7024825" y="2038175"/>
            <a:ext cx="2778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0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1497" name="Google Shape;1497;g34574a84016_0_0"/>
          <p:cNvSpPr txBox="1"/>
          <p:nvPr/>
        </p:nvSpPr>
        <p:spPr>
          <a:xfrm>
            <a:off x="7503175" y="1436525"/>
            <a:ext cx="2778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1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1498" name="Google Shape;1498;g34574a84016_0_0"/>
          <p:cNvSpPr txBox="1"/>
          <p:nvPr/>
        </p:nvSpPr>
        <p:spPr>
          <a:xfrm>
            <a:off x="7518050" y="2038175"/>
            <a:ext cx="2778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1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1499" name="Google Shape;1499;g34574a84016_0_0"/>
          <p:cNvSpPr txBox="1"/>
          <p:nvPr/>
        </p:nvSpPr>
        <p:spPr>
          <a:xfrm>
            <a:off x="8011275" y="1436525"/>
            <a:ext cx="2778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0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1500" name="Google Shape;1500;g34574a84016_0_0"/>
          <p:cNvSpPr txBox="1"/>
          <p:nvPr/>
        </p:nvSpPr>
        <p:spPr>
          <a:xfrm>
            <a:off x="8026150" y="2038175"/>
            <a:ext cx="2778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1</a:t>
            </a:r>
            <a:endParaRPr sz="1100">
              <a:solidFill>
                <a:schemeClr val="dk1"/>
              </a:solidFill>
            </a:endParaRPr>
          </a:p>
        </p:txBody>
      </p:sp>
      <p:cxnSp>
        <p:nvCxnSpPr>
          <p:cNvPr id="1501" name="Google Shape;1501;g34574a84016_0_0"/>
          <p:cNvCxnSpPr/>
          <p:nvPr/>
        </p:nvCxnSpPr>
        <p:spPr>
          <a:xfrm>
            <a:off x="5508800" y="2797650"/>
            <a:ext cx="260700" cy="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02" name="Google Shape;1502;g34574a84016_0_0"/>
          <p:cNvCxnSpPr/>
          <p:nvPr/>
        </p:nvCxnSpPr>
        <p:spPr>
          <a:xfrm>
            <a:off x="5771275" y="2603550"/>
            <a:ext cx="0" cy="20790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03" name="Google Shape;1503;g34574a84016_0_0"/>
          <p:cNvCxnSpPr/>
          <p:nvPr/>
        </p:nvCxnSpPr>
        <p:spPr>
          <a:xfrm>
            <a:off x="5760225" y="2603550"/>
            <a:ext cx="260700" cy="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04" name="Google Shape;1504;g34574a84016_0_0"/>
          <p:cNvCxnSpPr/>
          <p:nvPr/>
        </p:nvCxnSpPr>
        <p:spPr>
          <a:xfrm>
            <a:off x="6010675" y="2603550"/>
            <a:ext cx="260700" cy="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05" name="Google Shape;1505;g34574a84016_0_0"/>
          <p:cNvCxnSpPr/>
          <p:nvPr/>
        </p:nvCxnSpPr>
        <p:spPr>
          <a:xfrm flipH="1">
            <a:off x="6268200" y="2589750"/>
            <a:ext cx="900" cy="22200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06" name="Google Shape;1506;g34574a84016_0_0"/>
          <p:cNvCxnSpPr/>
          <p:nvPr/>
        </p:nvCxnSpPr>
        <p:spPr>
          <a:xfrm>
            <a:off x="6265050" y="2797650"/>
            <a:ext cx="260700" cy="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07" name="Google Shape;1507;g34574a84016_0_0"/>
          <p:cNvCxnSpPr/>
          <p:nvPr/>
        </p:nvCxnSpPr>
        <p:spPr>
          <a:xfrm flipH="1" rot="10800000">
            <a:off x="6515500" y="2795550"/>
            <a:ext cx="273000" cy="210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08" name="Google Shape;1508;g34574a84016_0_0"/>
          <p:cNvCxnSpPr/>
          <p:nvPr/>
        </p:nvCxnSpPr>
        <p:spPr>
          <a:xfrm>
            <a:off x="6788500" y="2594300"/>
            <a:ext cx="0" cy="21750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09" name="Google Shape;1509;g34574a84016_0_0"/>
          <p:cNvCxnSpPr/>
          <p:nvPr/>
        </p:nvCxnSpPr>
        <p:spPr>
          <a:xfrm>
            <a:off x="6774025" y="2600825"/>
            <a:ext cx="260700" cy="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10" name="Google Shape;1510;g34574a84016_0_0"/>
          <p:cNvCxnSpPr/>
          <p:nvPr/>
        </p:nvCxnSpPr>
        <p:spPr>
          <a:xfrm>
            <a:off x="7024475" y="2600825"/>
            <a:ext cx="272100" cy="270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11" name="Google Shape;1511;g34574a84016_0_0"/>
          <p:cNvCxnSpPr/>
          <p:nvPr/>
        </p:nvCxnSpPr>
        <p:spPr>
          <a:xfrm>
            <a:off x="7283325" y="2603450"/>
            <a:ext cx="258600" cy="120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12" name="Google Shape;1512;g34574a84016_0_0"/>
          <p:cNvCxnSpPr/>
          <p:nvPr/>
        </p:nvCxnSpPr>
        <p:spPr>
          <a:xfrm>
            <a:off x="7531650" y="2604600"/>
            <a:ext cx="267900" cy="120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13" name="Google Shape;1513;g34574a84016_0_0"/>
          <p:cNvCxnSpPr/>
          <p:nvPr/>
        </p:nvCxnSpPr>
        <p:spPr>
          <a:xfrm>
            <a:off x="7786325" y="2605750"/>
            <a:ext cx="258600" cy="120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14" name="Google Shape;1514;g34574a84016_0_0"/>
          <p:cNvCxnSpPr/>
          <p:nvPr/>
        </p:nvCxnSpPr>
        <p:spPr>
          <a:xfrm>
            <a:off x="8031100" y="2606950"/>
            <a:ext cx="267900" cy="120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15" name="Google Shape;1515;g34574a84016_0_0"/>
          <p:cNvCxnSpPr/>
          <p:nvPr/>
        </p:nvCxnSpPr>
        <p:spPr>
          <a:xfrm>
            <a:off x="8294775" y="2594300"/>
            <a:ext cx="0" cy="21750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16" name="Google Shape;1516;g34574a84016_0_0"/>
          <p:cNvCxnSpPr/>
          <p:nvPr/>
        </p:nvCxnSpPr>
        <p:spPr>
          <a:xfrm flipH="1" rot="10800000">
            <a:off x="8289075" y="2796600"/>
            <a:ext cx="273000" cy="210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17" name="Google Shape;1517;g34574a84016_0_0"/>
          <p:cNvCxnSpPr/>
          <p:nvPr/>
        </p:nvCxnSpPr>
        <p:spPr>
          <a:xfrm>
            <a:off x="5517725" y="3188775"/>
            <a:ext cx="1500" cy="21330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18" name="Google Shape;1518;g34574a84016_0_0"/>
          <p:cNvCxnSpPr/>
          <p:nvPr/>
        </p:nvCxnSpPr>
        <p:spPr>
          <a:xfrm>
            <a:off x="5503925" y="3188850"/>
            <a:ext cx="265500" cy="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19" name="Google Shape;1519;g34574a84016_0_0"/>
          <p:cNvCxnSpPr/>
          <p:nvPr/>
        </p:nvCxnSpPr>
        <p:spPr>
          <a:xfrm>
            <a:off x="5765975" y="3176900"/>
            <a:ext cx="1500" cy="21330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20" name="Google Shape;1520;g34574a84016_0_0"/>
          <p:cNvCxnSpPr/>
          <p:nvPr/>
        </p:nvCxnSpPr>
        <p:spPr>
          <a:xfrm flipH="1" rot="10800000">
            <a:off x="5752475" y="3385100"/>
            <a:ext cx="277200" cy="60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21" name="Google Shape;1521;g34574a84016_0_0"/>
          <p:cNvCxnSpPr/>
          <p:nvPr/>
        </p:nvCxnSpPr>
        <p:spPr>
          <a:xfrm>
            <a:off x="6020925" y="3185825"/>
            <a:ext cx="1500" cy="21330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22" name="Google Shape;1522;g34574a84016_0_0"/>
          <p:cNvCxnSpPr/>
          <p:nvPr/>
        </p:nvCxnSpPr>
        <p:spPr>
          <a:xfrm flipH="1" rot="10800000">
            <a:off x="6006375" y="3188550"/>
            <a:ext cx="277200" cy="60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23" name="Google Shape;1523;g34574a84016_0_0"/>
          <p:cNvCxnSpPr/>
          <p:nvPr/>
        </p:nvCxnSpPr>
        <p:spPr>
          <a:xfrm>
            <a:off x="6274200" y="3173175"/>
            <a:ext cx="1200" cy="21690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24" name="Google Shape;1524;g34574a84016_0_0"/>
          <p:cNvCxnSpPr/>
          <p:nvPr/>
        </p:nvCxnSpPr>
        <p:spPr>
          <a:xfrm flipH="1" rot="10800000">
            <a:off x="6262925" y="3385100"/>
            <a:ext cx="277200" cy="60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25" name="Google Shape;1525;g34574a84016_0_0"/>
          <p:cNvCxnSpPr/>
          <p:nvPr/>
        </p:nvCxnSpPr>
        <p:spPr>
          <a:xfrm>
            <a:off x="6513525" y="3385100"/>
            <a:ext cx="275100" cy="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26" name="Google Shape;1526;g34574a84016_0_0"/>
          <p:cNvCxnSpPr/>
          <p:nvPr/>
        </p:nvCxnSpPr>
        <p:spPr>
          <a:xfrm>
            <a:off x="6782125" y="3182225"/>
            <a:ext cx="1200" cy="21690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27" name="Google Shape;1527;g34574a84016_0_0"/>
          <p:cNvCxnSpPr/>
          <p:nvPr/>
        </p:nvCxnSpPr>
        <p:spPr>
          <a:xfrm flipH="1" rot="10800000">
            <a:off x="6767300" y="3194175"/>
            <a:ext cx="277200" cy="60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28" name="Google Shape;1528;g34574a84016_0_0"/>
          <p:cNvCxnSpPr/>
          <p:nvPr/>
        </p:nvCxnSpPr>
        <p:spPr>
          <a:xfrm>
            <a:off x="7017900" y="3194175"/>
            <a:ext cx="275100" cy="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29" name="Google Shape;1529;g34574a84016_0_0"/>
          <p:cNvCxnSpPr/>
          <p:nvPr/>
        </p:nvCxnSpPr>
        <p:spPr>
          <a:xfrm>
            <a:off x="7283825" y="3179300"/>
            <a:ext cx="1200" cy="21690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30" name="Google Shape;1530;g34574a84016_0_0"/>
          <p:cNvCxnSpPr/>
          <p:nvPr/>
        </p:nvCxnSpPr>
        <p:spPr>
          <a:xfrm>
            <a:off x="7269250" y="3387925"/>
            <a:ext cx="260700" cy="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31" name="Google Shape;1531;g34574a84016_0_0"/>
          <p:cNvCxnSpPr/>
          <p:nvPr/>
        </p:nvCxnSpPr>
        <p:spPr>
          <a:xfrm>
            <a:off x="7519700" y="3387925"/>
            <a:ext cx="272100" cy="270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32" name="Google Shape;1532;g34574a84016_0_0"/>
          <p:cNvCxnSpPr/>
          <p:nvPr/>
        </p:nvCxnSpPr>
        <p:spPr>
          <a:xfrm>
            <a:off x="7778550" y="3390550"/>
            <a:ext cx="258600" cy="120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33" name="Google Shape;1533;g34574a84016_0_0"/>
          <p:cNvCxnSpPr/>
          <p:nvPr/>
        </p:nvCxnSpPr>
        <p:spPr>
          <a:xfrm>
            <a:off x="8026875" y="3391700"/>
            <a:ext cx="275100" cy="60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34" name="Google Shape;1534;g34574a84016_0_0"/>
          <p:cNvCxnSpPr/>
          <p:nvPr/>
        </p:nvCxnSpPr>
        <p:spPr>
          <a:xfrm>
            <a:off x="8301975" y="3186975"/>
            <a:ext cx="0" cy="21720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35" name="Google Shape;1535;g34574a84016_0_0"/>
          <p:cNvCxnSpPr/>
          <p:nvPr/>
        </p:nvCxnSpPr>
        <p:spPr>
          <a:xfrm>
            <a:off x="8288025" y="3198725"/>
            <a:ext cx="275100" cy="60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36" name="Google Shape;1536;g34574a84016_0_0"/>
          <p:cNvCxnSpPr/>
          <p:nvPr/>
        </p:nvCxnSpPr>
        <p:spPr>
          <a:xfrm rot="10800000">
            <a:off x="5497725" y="4010575"/>
            <a:ext cx="273600" cy="30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37" name="Google Shape;1537;g34574a84016_0_0"/>
          <p:cNvCxnSpPr/>
          <p:nvPr/>
        </p:nvCxnSpPr>
        <p:spPr>
          <a:xfrm>
            <a:off x="5769800" y="3822625"/>
            <a:ext cx="2100" cy="19980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38" name="Google Shape;1538;g34574a84016_0_0"/>
          <p:cNvCxnSpPr/>
          <p:nvPr/>
        </p:nvCxnSpPr>
        <p:spPr>
          <a:xfrm>
            <a:off x="5755775" y="3831988"/>
            <a:ext cx="260700" cy="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39" name="Google Shape;1539;g34574a84016_0_0"/>
          <p:cNvCxnSpPr/>
          <p:nvPr/>
        </p:nvCxnSpPr>
        <p:spPr>
          <a:xfrm>
            <a:off x="6006225" y="3831988"/>
            <a:ext cx="272100" cy="270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40" name="Google Shape;1540;g34574a84016_0_0"/>
          <p:cNvCxnSpPr/>
          <p:nvPr/>
        </p:nvCxnSpPr>
        <p:spPr>
          <a:xfrm>
            <a:off x="6265075" y="3834613"/>
            <a:ext cx="258600" cy="120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41" name="Google Shape;1541;g34574a84016_0_0"/>
          <p:cNvCxnSpPr/>
          <p:nvPr/>
        </p:nvCxnSpPr>
        <p:spPr>
          <a:xfrm>
            <a:off x="6513400" y="3835763"/>
            <a:ext cx="275100" cy="60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42" name="Google Shape;1542;g34574a84016_0_0"/>
          <p:cNvCxnSpPr/>
          <p:nvPr/>
        </p:nvCxnSpPr>
        <p:spPr>
          <a:xfrm>
            <a:off x="6781675" y="3822625"/>
            <a:ext cx="2100" cy="19980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43" name="Google Shape;1543;g34574a84016_0_0"/>
          <p:cNvCxnSpPr/>
          <p:nvPr/>
        </p:nvCxnSpPr>
        <p:spPr>
          <a:xfrm>
            <a:off x="6767300" y="4015713"/>
            <a:ext cx="258600" cy="120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44" name="Google Shape;1544;g34574a84016_0_0"/>
          <p:cNvCxnSpPr/>
          <p:nvPr/>
        </p:nvCxnSpPr>
        <p:spPr>
          <a:xfrm>
            <a:off x="7015625" y="4016863"/>
            <a:ext cx="275100" cy="60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45" name="Google Shape;1545;g34574a84016_0_0"/>
          <p:cNvCxnSpPr/>
          <p:nvPr/>
        </p:nvCxnSpPr>
        <p:spPr>
          <a:xfrm flipH="1">
            <a:off x="7287150" y="3821100"/>
            <a:ext cx="1200" cy="20910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46" name="Google Shape;1546;g34574a84016_0_0"/>
          <p:cNvCxnSpPr/>
          <p:nvPr/>
        </p:nvCxnSpPr>
        <p:spPr>
          <a:xfrm>
            <a:off x="7276125" y="3822613"/>
            <a:ext cx="258600" cy="120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47" name="Google Shape;1547;g34574a84016_0_0"/>
          <p:cNvCxnSpPr/>
          <p:nvPr/>
        </p:nvCxnSpPr>
        <p:spPr>
          <a:xfrm>
            <a:off x="7524450" y="3823763"/>
            <a:ext cx="275100" cy="60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48" name="Google Shape;1548;g34574a84016_0_0"/>
          <p:cNvCxnSpPr/>
          <p:nvPr/>
        </p:nvCxnSpPr>
        <p:spPr>
          <a:xfrm flipH="1">
            <a:off x="7791725" y="3811100"/>
            <a:ext cx="1200" cy="20910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49" name="Google Shape;1549;g34574a84016_0_0"/>
          <p:cNvCxnSpPr/>
          <p:nvPr/>
        </p:nvCxnSpPr>
        <p:spPr>
          <a:xfrm>
            <a:off x="7778550" y="4014400"/>
            <a:ext cx="260700" cy="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50" name="Google Shape;1550;g34574a84016_0_0"/>
          <p:cNvCxnSpPr/>
          <p:nvPr/>
        </p:nvCxnSpPr>
        <p:spPr>
          <a:xfrm>
            <a:off x="8029000" y="4014400"/>
            <a:ext cx="272100" cy="270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51" name="Google Shape;1551;g34574a84016_0_0"/>
          <p:cNvCxnSpPr/>
          <p:nvPr/>
        </p:nvCxnSpPr>
        <p:spPr>
          <a:xfrm>
            <a:off x="8287850" y="4017025"/>
            <a:ext cx="258600" cy="120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52" name="Google Shape;1552;g34574a84016_0_0"/>
          <p:cNvCxnSpPr/>
          <p:nvPr/>
        </p:nvCxnSpPr>
        <p:spPr>
          <a:xfrm>
            <a:off x="5516400" y="4598375"/>
            <a:ext cx="260700" cy="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53" name="Google Shape;1553;g34574a84016_0_0"/>
          <p:cNvCxnSpPr/>
          <p:nvPr/>
        </p:nvCxnSpPr>
        <p:spPr>
          <a:xfrm>
            <a:off x="5766850" y="4598375"/>
            <a:ext cx="272100" cy="270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54" name="Google Shape;1554;g34574a84016_0_0"/>
          <p:cNvCxnSpPr/>
          <p:nvPr/>
        </p:nvCxnSpPr>
        <p:spPr>
          <a:xfrm>
            <a:off x="6025700" y="4601000"/>
            <a:ext cx="258600" cy="120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55" name="Google Shape;1555;g34574a84016_0_0"/>
          <p:cNvCxnSpPr/>
          <p:nvPr/>
        </p:nvCxnSpPr>
        <p:spPr>
          <a:xfrm flipH="1">
            <a:off x="6279225" y="4406850"/>
            <a:ext cx="1200" cy="20910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56" name="Google Shape;1556;g34574a84016_0_0"/>
          <p:cNvCxnSpPr/>
          <p:nvPr/>
        </p:nvCxnSpPr>
        <p:spPr>
          <a:xfrm>
            <a:off x="6268200" y="4408363"/>
            <a:ext cx="258600" cy="120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57" name="Google Shape;1557;g34574a84016_0_0"/>
          <p:cNvCxnSpPr/>
          <p:nvPr/>
        </p:nvCxnSpPr>
        <p:spPr>
          <a:xfrm>
            <a:off x="6516525" y="4409513"/>
            <a:ext cx="275100" cy="60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58" name="Google Shape;1558;g34574a84016_0_0"/>
          <p:cNvCxnSpPr/>
          <p:nvPr/>
        </p:nvCxnSpPr>
        <p:spPr>
          <a:xfrm flipH="1">
            <a:off x="6783800" y="4396850"/>
            <a:ext cx="1200" cy="20910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59" name="Google Shape;1559;g34574a84016_0_0"/>
          <p:cNvCxnSpPr/>
          <p:nvPr/>
        </p:nvCxnSpPr>
        <p:spPr>
          <a:xfrm>
            <a:off x="6771388" y="4596188"/>
            <a:ext cx="260700" cy="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60" name="Google Shape;1560;g34574a84016_0_0"/>
          <p:cNvCxnSpPr/>
          <p:nvPr/>
        </p:nvCxnSpPr>
        <p:spPr>
          <a:xfrm>
            <a:off x="7021838" y="4596188"/>
            <a:ext cx="272100" cy="270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61" name="Google Shape;1561;g34574a84016_0_0"/>
          <p:cNvCxnSpPr/>
          <p:nvPr/>
        </p:nvCxnSpPr>
        <p:spPr>
          <a:xfrm>
            <a:off x="7280688" y="4598813"/>
            <a:ext cx="258600" cy="120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62" name="Google Shape;1562;g34574a84016_0_0"/>
          <p:cNvCxnSpPr/>
          <p:nvPr/>
        </p:nvCxnSpPr>
        <p:spPr>
          <a:xfrm>
            <a:off x="7529013" y="4599963"/>
            <a:ext cx="275100" cy="60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63" name="Google Shape;1563;g34574a84016_0_0"/>
          <p:cNvCxnSpPr/>
          <p:nvPr/>
        </p:nvCxnSpPr>
        <p:spPr>
          <a:xfrm flipH="1">
            <a:off x="7798850" y="4408375"/>
            <a:ext cx="1500" cy="20400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64" name="Google Shape;1564;g34574a84016_0_0"/>
          <p:cNvCxnSpPr/>
          <p:nvPr/>
        </p:nvCxnSpPr>
        <p:spPr>
          <a:xfrm>
            <a:off x="7786325" y="4410113"/>
            <a:ext cx="260700" cy="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65" name="Google Shape;1565;g34574a84016_0_0"/>
          <p:cNvCxnSpPr/>
          <p:nvPr/>
        </p:nvCxnSpPr>
        <p:spPr>
          <a:xfrm>
            <a:off x="8036775" y="4410113"/>
            <a:ext cx="272100" cy="270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66" name="Google Shape;1566;g34574a84016_0_0"/>
          <p:cNvCxnSpPr/>
          <p:nvPr/>
        </p:nvCxnSpPr>
        <p:spPr>
          <a:xfrm>
            <a:off x="8295625" y="4412738"/>
            <a:ext cx="258600" cy="120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567" name="Google Shape;1567;g34574a84016_0_0" title="Problem FF without title.drawio.png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09475" y="762625"/>
            <a:ext cx="3848474" cy="1853400"/>
          </a:xfrm>
          <a:prstGeom prst="rect">
            <a:avLst/>
          </a:prstGeom>
          <a:noFill/>
          <a:ln>
            <a:noFill/>
          </a:ln>
        </p:spPr>
      </p:pic>
      <p:sp>
        <p:nvSpPr>
          <p:cNvPr id="1568" name="Google Shape;1568;g34574a84016_0_0"/>
          <p:cNvSpPr txBox="1"/>
          <p:nvPr/>
        </p:nvSpPr>
        <p:spPr>
          <a:xfrm>
            <a:off x="609475" y="2717563"/>
            <a:ext cx="34170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Here, </a:t>
            </a:r>
            <a:endParaRPr sz="10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Find out value of A based upon D FF’s truth table</a:t>
            </a:r>
            <a:endParaRPr sz="10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DB = A xor X [use XOR gate truth table to find out values]</a:t>
            </a:r>
            <a:endParaRPr sz="10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2"/>
                </a:solidFill>
              </a:rPr>
              <a:t>Find out value of C based upon T FF’s truth table</a:t>
            </a:r>
            <a:endParaRPr sz="1000">
              <a:solidFill>
                <a:schemeClr val="dk2"/>
              </a:solidFill>
            </a:endParaRPr>
          </a:p>
        </p:txBody>
      </p:sp>
      <p:pic>
        <p:nvPicPr>
          <p:cNvPr id="1569" name="Google Shape;1569;g34574a84016_0_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41150" y="3719125"/>
            <a:ext cx="1207349" cy="1110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0" name="Google Shape;1570;g34574a84016_0_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98100" y="3671875"/>
            <a:ext cx="1167625" cy="1110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100"/>
                                        <p:tgtEl>
                                          <p:spTgt spid="15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1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1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1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31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41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000"/>
                                        <p:tgtEl>
                                          <p:spTgt spid="14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200"/>
                                        <p:tgtEl>
                                          <p:spTgt spid="15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2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2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2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2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2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32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42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2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62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2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82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92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2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3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4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900"/>
                                        <p:tgtEl>
                                          <p:spTgt spid="15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9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300"/>
                                        <p:tgtEl>
                                          <p:spTgt spid="15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2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2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2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2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2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2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2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2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2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2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32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42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2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4" name="Shape 1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5" name="Google Shape;1575;g3762bddb734_0_87"/>
          <p:cNvSpPr/>
          <p:nvPr/>
        </p:nvSpPr>
        <p:spPr>
          <a:xfrm>
            <a:off x="0" y="33338"/>
            <a:ext cx="9144000" cy="4906800"/>
          </a:xfrm>
          <a:prstGeom prst="roundRect">
            <a:avLst>
              <a:gd fmla="val 2852" name="adj"/>
            </a:avLst>
          </a:prstGeom>
          <a:solidFill>
            <a:srgbClr val="FFFFFF"/>
          </a:solidFill>
          <a:ln>
            <a:noFill/>
          </a:ln>
          <a:effectLst>
            <a:outerShdw blurRad="57150" rotWithShape="0" algn="bl" dist="19050">
              <a:srgbClr val="000000">
                <a:alpha val="863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1576" name="Google Shape;1576;g3762bddb734_0_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66626" y="76200"/>
            <a:ext cx="560349" cy="514126"/>
          </a:xfrm>
          <a:prstGeom prst="rect">
            <a:avLst/>
          </a:prstGeom>
          <a:noFill/>
          <a:ln>
            <a:noFill/>
          </a:ln>
        </p:spPr>
      </p:pic>
      <p:sp>
        <p:nvSpPr>
          <p:cNvPr id="1577" name="Google Shape;1577;g3762bddb734_0_87"/>
          <p:cNvSpPr txBox="1"/>
          <p:nvPr/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0" i="0" lang="en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0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78" name="Google Shape;1578;g3762bddb734_0_87"/>
          <p:cNvGrpSpPr/>
          <p:nvPr/>
        </p:nvGrpSpPr>
        <p:grpSpPr>
          <a:xfrm>
            <a:off x="50480" y="122879"/>
            <a:ext cx="277873" cy="68400"/>
            <a:chOff x="411700" y="2416840"/>
            <a:chExt cx="277873" cy="68400"/>
          </a:xfrm>
        </p:grpSpPr>
        <p:sp>
          <p:nvSpPr>
            <p:cNvPr id="1579" name="Google Shape;1579;g3762bddb734_0_87"/>
            <p:cNvSpPr/>
            <p:nvPr/>
          </p:nvSpPr>
          <p:spPr>
            <a:xfrm>
              <a:off x="411700" y="2416840"/>
              <a:ext cx="68400" cy="68400"/>
            </a:xfrm>
            <a:prstGeom prst="ellipse">
              <a:avLst/>
            </a:prstGeom>
            <a:solidFill>
              <a:srgbClr val="FF6B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0" name="Google Shape;1580;g3762bddb734_0_87"/>
            <p:cNvSpPr/>
            <p:nvPr/>
          </p:nvSpPr>
          <p:spPr>
            <a:xfrm>
              <a:off x="516436" y="2416840"/>
              <a:ext cx="68400" cy="68400"/>
            </a:xfrm>
            <a:prstGeom prst="ellipse">
              <a:avLst/>
            </a:prstGeom>
            <a:solidFill>
              <a:srgbClr val="FFC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1" name="Google Shape;1581;g3762bddb734_0_87"/>
            <p:cNvSpPr/>
            <p:nvPr/>
          </p:nvSpPr>
          <p:spPr>
            <a:xfrm>
              <a:off x="621173" y="2416840"/>
              <a:ext cx="68400" cy="68400"/>
            </a:xfrm>
            <a:prstGeom prst="ellipse">
              <a:avLst/>
            </a:prstGeom>
            <a:solidFill>
              <a:srgbClr val="28C8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82" name="Google Shape;1582;g3762bddb734_0_87"/>
          <p:cNvSpPr txBox="1"/>
          <p:nvPr/>
        </p:nvSpPr>
        <p:spPr>
          <a:xfrm>
            <a:off x="156200" y="76200"/>
            <a:ext cx="8222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27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" sz="30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Solution (CLK, DA and X are Given)</a:t>
            </a:r>
            <a:endParaRPr b="0" i="0" sz="30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583" name="Google Shape;1583;g3762bddb734_0_87"/>
          <p:cNvSpPr txBox="1"/>
          <p:nvPr/>
        </p:nvSpPr>
        <p:spPr>
          <a:xfrm>
            <a:off x="0" y="4876800"/>
            <a:ext cx="5062200" cy="3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4F4F4F"/>
                </a:solidFill>
                <a:latin typeface="Lexend Light"/>
                <a:ea typeface="Lexend Light"/>
                <a:cs typeface="Lexend Light"/>
                <a:sym typeface="Lexend Light"/>
              </a:rPr>
              <a:t>Department of Computer Science and Engineering</a:t>
            </a:r>
            <a:endParaRPr b="1" i="0" sz="900" u="none" cap="none" strike="noStrike">
              <a:solidFill>
                <a:srgbClr val="4F4F4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584" name="Google Shape;1584;g3762bddb734_0_87"/>
          <p:cNvSpPr txBox="1"/>
          <p:nvPr/>
        </p:nvSpPr>
        <p:spPr>
          <a:xfrm>
            <a:off x="2946600" y="4883850"/>
            <a:ext cx="32508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4F4F4F"/>
                </a:solidFill>
                <a:latin typeface="Lexend"/>
                <a:ea typeface="Lexend"/>
                <a:cs typeface="Lexend"/>
                <a:sym typeface="Lexend"/>
              </a:rPr>
              <a:t>CSE260 - Digital Logic Design</a:t>
            </a:r>
            <a:endParaRPr b="0" i="0" sz="900" u="none" cap="none" strike="noStrike">
              <a:solidFill>
                <a:srgbClr val="4F4F4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1585" name="Google Shape;1585;g3762bddb734_0_87" title="FF Solve.drawio.png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48200" y="630025"/>
            <a:ext cx="4331474" cy="4188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6" name="Google Shape;1586;g3762bddb734_0_87" title="Problem FF without title.drawio.png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05525" y="762625"/>
            <a:ext cx="4442675" cy="1853400"/>
          </a:xfrm>
          <a:prstGeom prst="rect">
            <a:avLst/>
          </a:prstGeom>
          <a:noFill/>
          <a:ln>
            <a:noFill/>
          </a:ln>
        </p:spPr>
      </p:pic>
      <p:sp>
        <p:nvSpPr>
          <p:cNvPr id="1587" name="Google Shape;1587;g3762bddb734_0_87"/>
          <p:cNvSpPr txBox="1"/>
          <p:nvPr/>
        </p:nvSpPr>
        <p:spPr>
          <a:xfrm>
            <a:off x="205525" y="2717563"/>
            <a:ext cx="39447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Here, </a:t>
            </a:r>
            <a:endParaRPr sz="10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Find out value of A based upon D FF’s truth table</a:t>
            </a:r>
            <a:endParaRPr sz="10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DB = A xor X [use XOR gate truth table to find out values]</a:t>
            </a:r>
            <a:endParaRPr sz="10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2"/>
                </a:solidFill>
              </a:rPr>
              <a:t>Find out value of C based upon T FF’s truth table</a:t>
            </a:r>
            <a:endParaRPr sz="1000">
              <a:solidFill>
                <a:schemeClr val="dk2"/>
              </a:solidFill>
            </a:endParaRPr>
          </a:p>
        </p:txBody>
      </p:sp>
      <p:pic>
        <p:nvPicPr>
          <p:cNvPr id="1588" name="Google Shape;1588;g3762bddb734_0_8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089130" y="3719125"/>
            <a:ext cx="1393763" cy="1110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9" name="Google Shape;1589;g3762bddb734_0_8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07834" y="3671875"/>
            <a:ext cx="1347905" cy="1110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673cca48f6_0_91"/>
          <p:cNvSpPr/>
          <p:nvPr/>
        </p:nvSpPr>
        <p:spPr>
          <a:xfrm>
            <a:off x="0" y="33338"/>
            <a:ext cx="9144000" cy="4906800"/>
          </a:xfrm>
          <a:prstGeom prst="roundRect">
            <a:avLst>
              <a:gd fmla="val 2852" name="adj"/>
            </a:avLst>
          </a:prstGeom>
          <a:solidFill>
            <a:srgbClr val="FFFFFF"/>
          </a:solidFill>
          <a:ln>
            <a:noFill/>
          </a:ln>
          <a:effectLst>
            <a:outerShdw blurRad="57150" rotWithShape="0" algn="bl" dist="19050">
              <a:srgbClr val="000000">
                <a:alpha val="8627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148" name="Google Shape;148;g3673cca48f6_0_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07451" y="76200"/>
            <a:ext cx="560349" cy="514126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g3673cca48f6_0_91"/>
          <p:cNvSpPr txBox="1"/>
          <p:nvPr/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0" i="0" lang="en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0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0" name="Google Shape;150;g3673cca48f6_0_91"/>
          <p:cNvGrpSpPr/>
          <p:nvPr/>
        </p:nvGrpSpPr>
        <p:grpSpPr>
          <a:xfrm>
            <a:off x="50480" y="122879"/>
            <a:ext cx="277873" cy="68400"/>
            <a:chOff x="411700" y="2416840"/>
            <a:chExt cx="277873" cy="68400"/>
          </a:xfrm>
        </p:grpSpPr>
        <p:sp>
          <p:nvSpPr>
            <p:cNvPr id="151" name="Google Shape;151;g3673cca48f6_0_91"/>
            <p:cNvSpPr/>
            <p:nvPr/>
          </p:nvSpPr>
          <p:spPr>
            <a:xfrm>
              <a:off x="411700" y="2416840"/>
              <a:ext cx="68400" cy="68400"/>
            </a:xfrm>
            <a:prstGeom prst="ellipse">
              <a:avLst/>
            </a:prstGeom>
            <a:solidFill>
              <a:srgbClr val="FF6B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52;g3673cca48f6_0_91"/>
            <p:cNvSpPr/>
            <p:nvPr/>
          </p:nvSpPr>
          <p:spPr>
            <a:xfrm>
              <a:off x="516436" y="2416840"/>
              <a:ext cx="68400" cy="68400"/>
            </a:xfrm>
            <a:prstGeom prst="ellipse">
              <a:avLst/>
            </a:prstGeom>
            <a:solidFill>
              <a:srgbClr val="FFC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53;g3673cca48f6_0_91"/>
            <p:cNvSpPr/>
            <p:nvPr/>
          </p:nvSpPr>
          <p:spPr>
            <a:xfrm>
              <a:off x="621173" y="2416840"/>
              <a:ext cx="68400" cy="68400"/>
            </a:xfrm>
            <a:prstGeom prst="ellipse">
              <a:avLst/>
            </a:prstGeom>
            <a:solidFill>
              <a:srgbClr val="28C8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4" name="Google Shape;154;g3673cca48f6_0_91"/>
          <p:cNvSpPr txBox="1"/>
          <p:nvPr/>
        </p:nvSpPr>
        <p:spPr>
          <a:xfrm>
            <a:off x="552325" y="-20737"/>
            <a:ext cx="90459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rPr b="0" i="0" lang="en" sz="34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Memory Elements</a:t>
            </a:r>
            <a:endParaRPr b="0" i="0" sz="34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55" name="Google Shape;155;g3673cca48f6_0_91"/>
          <p:cNvSpPr txBox="1"/>
          <p:nvPr/>
        </p:nvSpPr>
        <p:spPr>
          <a:xfrm>
            <a:off x="0" y="4876800"/>
            <a:ext cx="5062200" cy="3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4F4F4F"/>
                </a:solidFill>
                <a:latin typeface="Lexend Light"/>
                <a:ea typeface="Lexend Light"/>
                <a:cs typeface="Lexend Light"/>
                <a:sym typeface="Lexend Light"/>
              </a:rPr>
              <a:t>Department of Computer Science and Engineering</a:t>
            </a:r>
            <a:endParaRPr b="1" i="0" sz="900" u="none" cap="none" strike="noStrike">
              <a:solidFill>
                <a:srgbClr val="4F4F4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56" name="Google Shape;156;g3673cca48f6_0_91"/>
          <p:cNvSpPr txBox="1"/>
          <p:nvPr/>
        </p:nvSpPr>
        <p:spPr>
          <a:xfrm>
            <a:off x="2946600" y="4883850"/>
            <a:ext cx="32508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4F4F4F"/>
                </a:solidFill>
                <a:latin typeface="Lexend"/>
                <a:ea typeface="Lexend"/>
                <a:cs typeface="Lexend"/>
                <a:sym typeface="Lexend"/>
              </a:rPr>
              <a:t>CSE260 - Digital Logic Design</a:t>
            </a:r>
            <a:endParaRPr b="0" i="0" sz="900" u="none" cap="none" strike="noStrike">
              <a:solidFill>
                <a:srgbClr val="4F4F4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57" name="Google Shape;157;g3673cca48f6_0_91"/>
          <p:cNvSpPr txBox="1"/>
          <p:nvPr/>
        </p:nvSpPr>
        <p:spPr>
          <a:xfrm>
            <a:off x="0" y="686175"/>
            <a:ext cx="91107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exend"/>
              <a:buChar char="❖"/>
            </a:pPr>
            <a:r>
              <a:rPr b="0" i="0" lang="en" sz="1800" u="none" cap="none" strike="noStrike">
                <a:solidFill>
                  <a:srgbClr val="0000FF"/>
                </a:solidFill>
                <a:latin typeface="Lexend"/>
                <a:ea typeface="Lexend"/>
                <a:cs typeface="Lexend"/>
                <a:sym typeface="Lexend"/>
              </a:rPr>
              <a:t>Memory element:</a:t>
            </a:r>
            <a:r>
              <a:rPr b="0" i="0" lang="en" sz="18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 a device which can remember value indefinitely, or change value on command from its inputs.</a:t>
            </a:r>
            <a:endParaRPr b="0" i="0" sz="18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grpSp>
        <p:nvGrpSpPr>
          <p:cNvPr id="158" name="Google Shape;158;g3673cca48f6_0_91"/>
          <p:cNvGrpSpPr/>
          <p:nvPr/>
        </p:nvGrpSpPr>
        <p:grpSpPr>
          <a:xfrm>
            <a:off x="2026950" y="1797825"/>
            <a:ext cx="5091688" cy="952500"/>
            <a:chOff x="1515" y="1632"/>
            <a:chExt cx="3207" cy="600"/>
          </a:xfrm>
        </p:grpSpPr>
        <p:sp>
          <p:nvSpPr>
            <p:cNvPr id="159" name="Google Shape;159;g3673cca48f6_0_91"/>
            <p:cNvSpPr txBox="1"/>
            <p:nvPr/>
          </p:nvSpPr>
          <p:spPr>
            <a:xfrm>
              <a:off x="1515" y="1751"/>
              <a:ext cx="900" cy="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n" sz="1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command</a:t>
              </a:r>
              <a:r>
                <a:rPr b="0" i="0" lang="en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60;g3673cca48f6_0_91"/>
            <p:cNvSpPr txBox="1"/>
            <p:nvPr/>
          </p:nvSpPr>
          <p:spPr>
            <a:xfrm>
              <a:off x="2644" y="1632"/>
              <a:ext cx="900" cy="600"/>
            </a:xfrm>
            <a:prstGeom prst="rect">
              <a:avLst/>
            </a:prstGeom>
            <a:noFill/>
            <a:ln cap="flat" cmpd="sng" w="25400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61" name="Google Shape;161;g3673cca48f6_0_91"/>
            <p:cNvSpPr txBox="1"/>
            <p:nvPr/>
          </p:nvSpPr>
          <p:spPr>
            <a:xfrm>
              <a:off x="2636" y="1751"/>
              <a:ext cx="900" cy="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n" sz="1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Memory element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2" name="Google Shape;162;g3673cca48f6_0_91"/>
            <p:cNvCxnSpPr/>
            <p:nvPr/>
          </p:nvCxnSpPr>
          <p:spPr>
            <a:xfrm>
              <a:off x="2328" y="1901"/>
              <a:ext cx="300" cy="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miter lim="800000"/>
              <a:headEnd len="sm" w="sm" type="none"/>
              <a:tailEnd len="med" w="med" type="stealth"/>
            </a:ln>
          </p:spPr>
        </p:cxnSp>
        <p:sp>
          <p:nvSpPr>
            <p:cNvPr id="163" name="Google Shape;163;g3673cca48f6_0_91"/>
            <p:cNvSpPr txBox="1"/>
            <p:nvPr/>
          </p:nvSpPr>
          <p:spPr>
            <a:xfrm>
              <a:off x="3822" y="1751"/>
              <a:ext cx="900" cy="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n" sz="1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stored value</a:t>
              </a:r>
              <a:r>
                <a:rPr b="0" i="0" lang="en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4" name="Google Shape;164;g3673cca48f6_0_91"/>
            <p:cNvCxnSpPr/>
            <p:nvPr/>
          </p:nvCxnSpPr>
          <p:spPr>
            <a:xfrm>
              <a:off x="3544" y="1901"/>
              <a:ext cx="300" cy="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miter lim="800000"/>
              <a:headEnd len="sm" w="sm" type="none"/>
              <a:tailEnd len="med" w="med" type="stealth"/>
            </a:ln>
          </p:spPr>
        </p:cxnSp>
        <p:sp>
          <p:nvSpPr>
            <p:cNvPr id="165" name="Google Shape;165;g3673cca48f6_0_91"/>
            <p:cNvSpPr txBox="1"/>
            <p:nvPr/>
          </p:nvSpPr>
          <p:spPr>
            <a:xfrm>
              <a:off x="3522" y="1695"/>
              <a:ext cx="300" cy="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1" lang="en" sz="1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Q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6" name="Google Shape;166;g3673cca48f6_0_91"/>
          <p:cNvSpPr txBox="1"/>
          <p:nvPr/>
        </p:nvSpPr>
        <p:spPr>
          <a:xfrm>
            <a:off x="3062250" y="3169050"/>
            <a:ext cx="3019500" cy="11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1" lang="en" sz="18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Q(t) </a:t>
            </a:r>
            <a:r>
              <a:rPr b="0" i="0" lang="en" sz="18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: current state</a:t>
            </a:r>
            <a:endParaRPr b="0" i="0" sz="18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1" lang="en" sz="18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Q(t+1)</a:t>
            </a:r>
            <a:r>
              <a:rPr b="0" i="0" lang="en" sz="18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 or </a:t>
            </a:r>
            <a:r>
              <a:rPr b="0" i="1" lang="en" sz="18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Q</a:t>
            </a:r>
            <a:r>
              <a:rPr b="0" baseline="30000" i="1" lang="en" sz="18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+ </a:t>
            </a:r>
            <a:r>
              <a:rPr b="0" i="0" lang="en" sz="18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: next state</a:t>
            </a:r>
            <a:endParaRPr b="0" i="0" sz="18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3673cca48f6_0_0"/>
          <p:cNvSpPr/>
          <p:nvPr/>
        </p:nvSpPr>
        <p:spPr>
          <a:xfrm>
            <a:off x="0" y="33338"/>
            <a:ext cx="9144000" cy="4906800"/>
          </a:xfrm>
          <a:prstGeom prst="roundRect">
            <a:avLst>
              <a:gd fmla="val 2852" name="adj"/>
            </a:avLst>
          </a:prstGeom>
          <a:solidFill>
            <a:srgbClr val="FFFFFF"/>
          </a:solidFill>
          <a:ln>
            <a:noFill/>
          </a:ln>
          <a:effectLst>
            <a:outerShdw blurRad="57150" rotWithShape="0" algn="bl" dist="19050">
              <a:srgbClr val="000000">
                <a:alpha val="8627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172" name="Google Shape;172;g3673cca48f6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07451" y="76200"/>
            <a:ext cx="560349" cy="514126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g3673cca48f6_0_0"/>
          <p:cNvSpPr txBox="1"/>
          <p:nvPr/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0" i="0" lang="en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0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4" name="Google Shape;174;g3673cca48f6_0_0"/>
          <p:cNvGrpSpPr/>
          <p:nvPr/>
        </p:nvGrpSpPr>
        <p:grpSpPr>
          <a:xfrm>
            <a:off x="50480" y="122879"/>
            <a:ext cx="277873" cy="68400"/>
            <a:chOff x="411700" y="2416840"/>
            <a:chExt cx="277873" cy="68400"/>
          </a:xfrm>
        </p:grpSpPr>
        <p:sp>
          <p:nvSpPr>
            <p:cNvPr id="175" name="Google Shape;175;g3673cca48f6_0_0"/>
            <p:cNvSpPr/>
            <p:nvPr/>
          </p:nvSpPr>
          <p:spPr>
            <a:xfrm>
              <a:off x="411700" y="2416840"/>
              <a:ext cx="68400" cy="68400"/>
            </a:xfrm>
            <a:prstGeom prst="ellipse">
              <a:avLst/>
            </a:prstGeom>
            <a:solidFill>
              <a:srgbClr val="FF6B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g3673cca48f6_0_0"/>
            <p:cNvSpPr/>
            <p:nvPr/>
          </p:nvSpPr>
          <p:spPr>
            <a:xfrm>
              <a:off x="516436" y="2416840"/>
              <a:ext cx="68400" cy="68400"/>
            </a:xfrm>
            <a:prstGeom prst="ellipse">
              <a:avLst/>
            </a:prstGeom>
            <a:solidFill>
              <a:srgbClr val="FFC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77;g3673cca48f6_0_0"/>
            <p:cNvSpPr/>
            <p:nvPr/>
          </p:nvSpPr>
          <p:spPr>
            <a:xfrm>
              <a:off x="621173" y="2416840"/>
              <a:ext cx="68400" cy="68400"/>
            </a:xfrm>
            <a:prstGeom prst="ellipse">
              <a:avLst/>
            </a:prstGeom>
            <a:solidFill>
              <a:srgbClr val="28C8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8" name="Google Shape;178;g3673cca48f6_0_0"/>
          <p:cNvSpPr txBox="1"/>
          <p:nvPr/>
        </p:nvSpPr>
        <p:spPr>
          <a:xfrm>
            <a:off x="561850" y="0"/>
            <a:ext cx="90459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rPr b="0" i="0" lang="en" sz="34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Clock Pulse</a:t>
            </a:r>
            <a:endParaRPr b="0" i="0" sz="34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79" name="Google Shape;179;g3673cca48f6_0_0"/>
          <p:cNvSpPr txBox="1"/>
          <p:nvPr/>
        </p:nvSpPr>
        <p:spPr>
          <a:xfrm>
            <a:off x="0" y="4876800"/>
            <a:ext cx="5062200" cy="3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4F4F4F"/>
                </a:solidFill>
                <a:latin typeface="Lexend Light"/>
                <a:ea typeface="Lexend Light"/>
                <a:cs typeface="Lexend Light"/>
                <a:sym typeface="Lexend Light"/>
              </a:rPr>
              <a:t>Department of Computer Science and Engineering</a:t>
            </a:r>
            <a:endParaRPr b="1" i="0" sz="900" u="none" cap="none" strike="noStrike">
              <a:solidFill>
                <a:srgbClr val="4F4F4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80" name="Google Shape;180;g3673cca48f6_0_0"/>
          <p:cNvSpPr txBox="1"/>
          <p:nvPr/>
        </p:nvSpPr>
        <p:spPr>
          <a:xfrm>
            <a:off x="2946600" y="4883850"/>
            <a:ext cx="32508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4F4F4F"/>
                </a:solidFill>
                <a:latin typeface="Lexend"/>
                <a:ea typeface="Lexend"/>
                <a:cs typeface="Lexend"/>
                <a:sym typeface="Lexend"/>
              </a:rPr>
              <a:t>CSE260 - Digital Logic Design</a:t>
            </a:r>
            <a:endParaRPr b="0" i="0" sz="900" u="none" cap="none" strike="noStrike">
              <a:solidFill>
                <a:srgbClr val="4F4F4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81" name="Google Shape;181;g3673cca48f6_0_0"/>
          <p:cNvSpPr txBox="1"/>
          <p:nvPr/>
        </p:nvSpPr>
        <p:spPr>
          <a:xfrm>
            <a:off x="16650" y="590325"/>
            <a:ext cx="9110700" cy="22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Lexend"/>
              <a:buChar char="●"/>
            </a:pPr>
            <a:r>
              <a:rPr b="0" i="0" lang="en" sz="15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A clock pulse is a periodic signal (HIGH/LOW) that synchronizes state changes in sequential digital circuits</a:t>
            </a:r>
            <a:endParaRPr b="0" i="0" sz="15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Lexend"/>
              <a:buChar char="●"/>
            </a:pPr>
            <a:r>
              <a:rPr b="0" i="0" lang="en" sz="15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Controls timing in flip-flops, counters, registers</a:t>
            </a:r>
            <a:endParaRPr b="0" i="0" sz="15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br>
              <a:rPr b="0" i="0" lang="en" sz="15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</a:br>
            <a:r>
              <a:rPr b="0" i="0" lang="en" sz="16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Properties:</a:t>
            </a:r>
            <a:endParaRPr b="0" i="0" sz="16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Lexend"/>
              <a:buChar char="●"/>
            </a:pPr>
            <a:r>
              <a:rPr b="0" i="1" lang="en" sz="1500" u="none" cap="none" strike="noStrike">
                <a:solidFill>
                  <a:srgbClr val="FF6B4D"/>
                </a:solidFill>
                <a:latin typeface="Lexend"/>
                <a:ea typeface="Lexend"/>
                <a:cs typeface="Lexend"/>
                <a:sym typeface="Lexend"/>
              </a:rPr>
              <a:t>Clock Period</a:t>
            </a:r>
            <a:r>
              <a:rPr b="0" i="1" lang="en" sz="15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 </a:t>
            </a:r>
            <a:r>
              <a:rPr b="0" i="0" lang="en" sz="15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: The time taken to complete one cycle of a clock signal </a:t>
            </a:r>
            <a:endParaRPr b="0" i="0" sz="15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(measured in seconds (s) or milliseconds (ms)). </a:t>
            </a:r>
            <a:endParaRPr b="0" i="0" sz="15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Lexend"/>
              <a:buChar char="●"/>
            </a:pPr>
            <a:r>
              <a:rPr b="0" i="1" lang="en" sz="1500" u="none" cap="none" strike="noStrike">
                <a:solidFill>
                  <a:srgbClr val="FF6B4D"/>
                </a:solidFill>
                <a:latin typeface="Lexend"/>
                <a:ea typeface="Lexend"/>
                <a:cs typeface="Lexend"/>
                <a:sym typeface="Lexend"/>
              </a:rPr>
              <a:t>Clock Frequency</a:t>
            </a:r>
            <a:r>
              <a:rPr b="0" i="1" lang="en" sz="15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 </a:t>
            </a:r>
            <a:r>
              <a:rPr b="0" i="0" lang="en" sz="15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: The number of cycles per second (measured in Hertz (Hz)).</a:t>
            </a:r>
            <a:endParaRPr b="0" i="0" sz="15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182" name="Google Shape;182;g3673cca48f6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4751" y="2616400"/>
            <a:ext cx="4117350" cy="235487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st="19050">
              <a:srgbClr val="000000">
                <a:alpha val="8627"/>
              </a:srgbClr>
            </a:outerShdw>
          </a:effectLst>
        </p:spPr>
      </p:pic>
      <p:pic>
        <p:nvPicPr>
          <p:cNvPr descr="{&quot;id&quot;:&quot;4&quot;,&quot;backgroundColorModified&quot;:false,&quot;font&quot;:{&quot;family&quot;:&quot;Arial&quot;,&quot;color&quot;:&quot;#000000&quot;,&quot;size&quot;:14},&quot;aid&quot;:null,&quot;code&quot;:&quot;$$Time\\,=\\,\\frac{1}{frequency}$$&quot;,&quot;backgroundColor&quot;:&quot;#FFFFFF&quot;,&quot;type&quot;:&quot;$$&quot;,&quot;ts&quot;:1749734005513,&quot;cs&quot;:&quot;3KZ3qy+Tf5NJJAkEhe0wlw==&quot;,&quot;size&quot;:{&quot;width&quot;:193.83333333333334,&quot;height&quot;:49}}" id="183" name="Google Shape;183;g3673cca48f6_0_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48125" y="2812025"/>
            <a:ext cx="1846263" cy="4667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{&quot;aid&quot;:null,&quot;type&quot;:&quot;$$&quot;,&quot;code&quot;:&quot;$$Frequency=\\,\\frac{1}{Time}$$&quot;,&quot;font&quot;:{&quot;color&quot;:&quot;#000000&quot;,&quot;size&quot;:14,&quot;family&quot;:&quot;Arial&quot;},&quot;id&quot;:&quot;5&quot;,&quot;backgroundColorModified&quot;:false,&quot;backgroundColor&quot;:&quot;#FFFFFF&quot;,&quot;ts&quot;:1749734042361,&quot;cs&quot;:&quot;ly0a/9As+NECI5Pl3ZHvVg==&quot;,&quot;size&quot;:{&quot;width&quot;:194.33333333333334,&quot;height&quot;:44.666666666666664}}" id="184" name="Google Shape;184;g3673cca48f6_0_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545750" y="3810700"/>
            <a:ext cx="1851025" cy="425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6"/>
          <p:cNvSpPr/>
          <p:nvPr/>
        </p:nvSpPr>
        <p:spPr>
          <a:xfrm>
            <a:off x="0" y="33338"/>
            <a:ext cx="9144000" cy="4906800"/>
          </a:xfrm>
          <a:prstGeom prst="roundRect">
            <a:avLst>
              <a:gd fmla="val 2852" name="adj"/>
            </a:avLst>
          </a:prstGeom>
          <a:solidFill>
            <a:srgbClr val="FFFFFF"/>
          </a:solidFill>
          <a:ln>
            <a:noFill/>
          </a:ln>
          <a:effectLst>
            <a:outerShdw blurRad="57150" rotWithShape="0" algn="bl" dist="19050">
              <a:srgbClr val="000000">
                <a:alpha val="8627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190" name="Google Shape;190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07451" y="76200"/>
            <a:ext cx="560349" cy="514126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6"/>
          <p:cNvSpPr txBox="1"/>
          <p:nvPr/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0" i="0" lang="en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0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2" name="Google Shape;192;p6"/>
          <p:cNvGrpSpPr/>
          <p:nvPr/>
        </p:nvGrpSpPr>
        <p:grpSpPr>
          <a:xfrm>
            <a:off x="50480" y="122879"/>
            <a:ext cx="277873" cy="68400"/>
            <a:chOff x="411700" y="2416840"/>
            <a:chExt cx="277873" cy="68400"/>
          </a:xfrm>
        </p:grpSpPr>
        <p:sp>
          <p:nvSpPr>
            <p:cNvPr id="193" name="Google Shape;193;p6"/>
            <p:cNvSpPr/>
            <p:nvPr/>
          </p:nvSpPr>
          <p:spPr>
            <a:xfrm>
              <a:off x="411700" y="2416840"/>
              <a:ext cx="68400" cy="68400"/>
            </a:xfrm>
            <a:prstGeom prst="ellipse">
              <a:avLst/>
            </a:prstGeom>
            <a:solidFill>
              <a:srgbClr val="FF6B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94;p6"/>
            <p:cNvSpPr/>
            <p:nvPr/>
          </p:nvSpPr>
          <p:spPr>
            <a:xfrm>
              <a:off x="516436" y="2416840"/>
              <a:ext cx="68400" cy="68400"/>
            </a:xfrm>
            <a:prstGeom prst="ellipse">
              <a:avLst/>
            </a:prstGeom>
            <a:solidFill>
              <a:srgbClr val="FFC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95;p6"/>
            <p:cNvSpPr/>
            <p:nvPr/>
          </p:nvSpPr>
          <p:spPr>
            <a:xfrm>
              <a:off x="621173" y="2416840"/>
              <a:ext cx="68400" cy="68400"/>
            </a:xfrm>
            <a:prstGeom prst="ellipse">
              <a:avLst/>
            </a:prstGeom>
            <a:solidFill>
              <a:srgbClr val="28C8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6" name="Google Shape;196;p6"/>
          <p:cNvSpPr txBox="1"/>
          <p:nvPr/>
        </p:nvSpPr>
        <p:spPr>
          <a:xfrm>
            <a:off x="561850" y="0"/>
            <a:ext cx="90459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rPr b="0" i="0" lang="en" sz="34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Clock Pulse</a:t>
            </a:r>
            <a:endParaRPr b="0" i="0" sz="34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97" name="Google Shape;197;p6"/>
          <p:cNvSpPr txBox="1"/>
          <p:nvPr/>
        </p:nvSpPr>
        <p:spPr>
          <a:xfrm>
            <a:off x="0" y="4876800"/>
            <a:ext cx="5062200" cy="3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4F4F4F"/>
                </a:solidFill>
                <a:latin typeface="Lexend Light"/>
                <a:ea typeface="Lexend Light"/>
                <a:cs typeface="Lexend Light"/>
                <a:sym typeface="Lexend Light"/>
              </a:rPr>
              <a:t>Department of Computer Science and Engineering</a:t>
            </a:r>
            <a:endParaRPr b="1" i="0" sz="900" u="none" cap="none" strike="noStrike">
              <a:solidFill>
                <a:srgbClr val="4F4F4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98" name="Google Shape;198;p6"/>
          <p:cNvSpPr txBox="1"/>
          <p:nvPr/>
        </p:nvSpPr>
        <p:spPr>
          <a:xfrm>
            <a:off x="2946600" y="4883850"/>
            <a:ext cx="32508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4F4F4F"/>
                </a:solidFill>
                <a:latin typeface="Lexend"/>
                <a:ea typeface="Lexend"/>
                <a:cs typeface="Lexend"/>
                <a:sym typeface="Lexend"/>
              </a:rPr>
              <a:t>CSE260 - Digital Logic Design</a:t>
            </a:r>
            <a:endParaRPr b="0" i="0" sz="900" u="none" cap="none" strike="noStrike">
              <a:solidFill>
                <a:srgbClr val="4F4F4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99" name="Google Shape;199;p6"/>
          <p:cNvSpPr txBox="1"/>
          <p:nvPr/>
        </p:nvSpPr>
        <p:spPr>
          <a:xfrm>
            <a:off x="342300" y="757475"/>
            <a:ext cx="84594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1" lang="en" sz="1800" u="none" cap="none" strike="noStrike">
                <a:solidFill>
                  <a:srgbClr val="FF6B4D"/>
                </a:solidFill>
                <a:latin typeface="Lexend"/>
                <a:ea typeface="Lexend"/>
                <a:cs typeface="Lexend"/>
                <a:sym typeface="Lexend"/>
              </a:rPr>
              <a:t>Duty Cycle </a:t>
            </a:r>
            <a:r>
              <a:rPr b="0" i="0" lang="en" sz="18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:</a:t>
            </a:r>
            <a:endParaRPr b="0" i="0" sz="18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The percentage of time the clock signal stays at a high (1) level within one cycle.</a:t>
            </a:r>
            <a:endParaRPr b="0" i="0" sz="15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descr="{&quot;font&quot;:{&quot;family&quot;:&quot;Arial&quot;,&quot;color&quot;:&quot;#000000&quot;,&quot;size&quot;:15},&quot;code&quot;:&quot;$$Duty\\,Cycle\\,\\left(\\%\\right)=\\,\\left(\\frac{High\\,Time}{Clock\\,Period}\\right)\\,\\times100$$&quot;,&quot;backgroundColorModified&quot;:false,&quot;aid&quot;:null,&quot;id&quot;:&quot;6&quot;,&quot;backgroundColor&quot;:&quot;#EEEEEE&quot;,&quot;type&quot;:&quot;$$&quot;,&quot;ts&quot;:1749734141736,&quot;cs&quot;:&quot;oaZ2StVkx4icW/tOM7ZT5Q==&quot;,&quot;size&quot;:{&quot;width&quot;:439.3333333333333,&quot;height&quot;:56.333333333333336}}" id="200" name="Google Shape;200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8775" y="1617350"/>
            <a:ext cx="4184650" cy="53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40275" y="2290725"/>
            <a:ext cx="4184651" cy="19869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572000" y="2331855"/>
            <a:ext cx="4270250" cy="1904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st="19050">
              <a:srgbClr val="000000">
                <a:alpha val="8627"/>
              </a:srgbClr>
            </a:outerShdw>
          </a:effectLst>
        </p:spPr>
      </p:pic>
      <p:pic>
        <p:nvPicPr>
          <p:cNvPr descr="{&quot;aid&quot;:null,&quot;backgroundColorModified&quot;:false,&quot;font&quot;:{&quot;size&quot;:14,&quot;family&quot;:&quot;Arial&quot;,&quot;color&quot;:&quot;#000000&quot;},&quot;backgroundColor&quot;:&quot;#FFFFFF&quot;,&quot;type&quot;:&quot;$$&quot;,&quot;code&quot;:&quot;$$Duty\\,Cycle\\,=\\,\\frac{25}{25+25}\\,\\times100\\,=\\,50\\%$$&quot;,&quot;id&quot;:&quot;7&quot;,&quot;ts&quot;:1749734769686,&quot;cs&quot;:&quot;rmmK55m4Kqq6ASzPzeZiyA==&quot;,&quot;size&quot;:{&quot;width&quot;:361.3333333333333,&quot;height&quot;:46.333333333333336}}" id="203" name="Google Shape;203;p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56100" y="4160219"/>
            <a:ext cx="3441700" cy="4413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{&quot;code&quot;:&quot;$$Duty\\,Cycle\\,=\\,\\frac{20}{20+5}\\,\\times\\,100\\,=\\,80\\%$$&quot;,&quot;backgroundColorModified&quot;:false,&quot;backgroundColor&quot;:&quot;#FFFFFF&quot;,&quot;id&quot;:&quot;8&quot;,&quot;type&quot;:&quot;$$&quot;,&quot;aid&quot;:null,&quot;font&quot;:{&quot;color&quot;:&quot;#000000&quot;,&quot;family&quot;:&quot;Arial&quot;,&quot;size&quot;:14},&quot;ts&quot;:1749734751501,&quot;cs&quot;:&quot;OqiiKniUAkSE5uCc6sZuCw==&quot;,&quot;size&quot;:{&quot;width&quot;:354,&quot;height&quot;:46.333333333333336}}" id="204" name="Google Shape;204;p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837075" y="4123629"/>
            <a:ext cx="3371850" cy="4413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{&quot;id&quot;:&quot;9&quot;,&quot;aid&quot;:null,&quot;type&quot;:&quot;$$&quot;,&quot;font&quot;:{&quot;size&quot;:14,&quot;family&quot;:&quot;Arial&quot;,&quot;color&quot;:&quot;#000000&quot;},&quot;code&quot;:&quot;$$Clock\\,Period\\,=\\,High\\,Time\\,+\\,Low\\,Time$$&quot;,&quot;backgroundColor&quot;:&quot;#FFFFFF&quot;,&quot;backgroundColorModified&quot;:false,&quot;ts&quot;:1749734922290,&quot;cs&quot;:&quot;ykeDFCj3UyWfy4n+bqN+Wg==&quot;,&quot;size&quot;:{&quot;width&quot;:396.6666666666667,&quot;height&quot;:20}}" id="205" name="Google Shape;205;p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152900" y="1714675"/>
            <a:ext cx="3778250" cy="19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7"/>
          <p:cNvSpPr/>
          <p:nvPr/>
        </p:nvSpPr>
        <p:spPr>
          <a:xfrm>
            <a:off x="0" y="33338"/>
            <a:ext cx="9144000" cy="4906800"/>
          </a:xfrm>
          <a:prstGeom prst="roundRect">
            <a:avLst>
              <a:gd fmla="val 2852" name="adj"/>
            </a:avLst>
          </a:prstGeom>
          <a:solidFill>
            <a:srgbClr val="FFFFFF"/>
          </a:solidFill>
          <a:ln>
            <a:noFill/>
          </a:ln>
          <a:effectLst>
            <a:outerShdw blurRad="57150" rotWithShape="0" algn="bl" dist="19050">
              <a:srgbClr val="000000">
                <a:alpha val="8627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211" name="Google Shape;211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07451" y="76200"/>
            <a:ext cx="560349" cy="514126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7"/>
          <p:cNvSpPr txBox="1"/>
          <p:nvPr/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0" i="0" lang="en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0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3" name="Google Shape;213;p7"/>
          <p:cNvGrpSpPr/>
          <p:nvPr/>
        </p:nvGrpSpPr>
        <p:grpSpPr>
          <a:xfrm>
            <a:off x="50480" y="122879"/>
            <a:ext cx="277873" cy="68400"/>
            <a:chOff x="411700" y="2416840"/>
            <a:chExt cx="277873" cy="68400"/>
          </a:xfrm>
        </p:grpSpPr>
        <p:sp>
          <p:nvSpPr>
            <p:cNvPr id="214" name="Google Shape;214;p7"/>
            <p:cNvSpPr/>
            <p:nvPr/>
          </p:nvSpPr>
          <p:spPr>
            <a:xfrm>
              <a:off x="411700" y="2416840"/>
              <a:ext cx="68400" cy="68400"/>
            </a:xfrm>
            <a:prstGeom prst="ellipse">
              <a:avLst/>
            </a:prstGeom>
            <a:solidFill>
              <a:srgbClr val="FF6B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215;p7"/>
            <p:cNvSpPr/>
            <p:nvPr/>
          </p:nvSpPr>
          <p:spPr>
            <a:xfrm>
              <a:off x="516436" y="2416840"/>
              <a:ext cx="68400" cy="68400"/>
            </a:xfrm>
            <a:prstGeom prst="ellipse">
              <a:avLst/>
            </a:prstGeom>
            <a:solidFill>
              <a:srgbClr val="FFC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216;p7"/>
            <p:cNvSpPr/>
            <p:nvPr/>
          </p:nvSpPr>
          <p:spPr>
            <a:xfrm>
              <a:off x="621173" y="2416840"/>
              <a:ext cx="68400" cy="68400"/>
            </a:xfrm>
            <a:prstGeom prst="ellipse">
              <a:avLst/>
            </a:prstGeom>
            <a:solidFill>
              <a:srgbClr val="28C8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" name="Google Shape;217;p7"/>
          <p:cNvSpPr txBox="1"/>
          <p:nvPr/>
        </p:nvSpPr>
        <p:spPr>
          <a:xfrm>
            <a:off x="561850" y="0"/>
            <a:ext cx="6637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" sz="30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Triggering Mechanisms</a:t>
            </a:r>
            <a:endParaRPr b="0" i="0" sz="30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18" name="Google Shape;218;p7"/>
          <p:cNvSpPr txBox="1"/>
          <p:nvPr/>
        </p:nvSpPr>
        <p:spPr>
          <a:xfrm>
            <a:off x="0" y="4876800"/>
            <a:ext cx="5062200" cy="3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4F4F4F"/>
                </a:solidFill>
                <a:latin typeface="Lexend Light"/>
                <a:ea typeface="Lexend Light"/>
                <a:cs typeface="Lexend Light"/>
                <a:sym typeface="Lexend Light"/>
              </a:rPr>
              <a:t>Department of Computer Science and Engineering</a:t>
            </a:r>
            <a:endParaRPr b="1" i="0" sz="900" u="none" cap="none" strike="noStrike">
              <a:solidFill>
                <a:srgbClr val="4F4F4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19" name="Google Shape;219;p7"/>
          <p:cNvSpPr txBox="1"/>
          <p:nvPr/>
        </p:nvSpPr>
        <p:spPr>
          <a:xfrm>
            <a:off x="2946600" y="4883850"/>
            <a:ext cx="32508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4F4F4F"/>
                </a:solidFill>
                <a:latin typeface="Lexend"/>
                <a:ea typeface="Lexend"/>
                <a:cs typeface="Lexend"/>
                <a:sym typeface="Lexend"/>
              </a:rPr>
              <a:t>CSE260 - Digital Logic Design</a:t>
            </a:r>
            <a:endParaRPr b="0" i="0" sz="900" u="none" cap="none" strike="noStrike">
              <a:solidFill>
                <a:srgbClr val="4F4F4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20" name="Google Shape;220;p7"/>
          <p:cNvSpPr txBox="1"/>
          <p:nvPr/>
        </p:nvSpPr>
        <p:spPr>
          <a:xfrm>
            <a:off x="50475" y="561825"/>
            <a:ext cx="90936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exend"/>
              <a:buChar char="●"/>
            </a:pPr>
            <a:r>
              <a:rPr b="0" i="0" lang="en" sz="16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Triggering refers to </a:t>
            </a:r>
            <a:r>
              <a:rPr b="0" i="0" lang="en" sz="1600" u="none" cap="none" strike="noStrike">
                <a:solidFill>
                  <a:srgbClr val="FF6B4D"/>
                </a:solidFill>
                <a:latin typeface="Lexend"/>
                <a:ea typeface="Lexend"/>
                <a:cs typeface="Lexend"/>
                <a:sym typeface="Lexend"/>
              </a:rPr>
              <a:t>how and when</a:t>
            </a:r>
            <a:r>
              <a:rPr b="0" i="0" lang="en" sz="16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 a latch or flip-flop changes state based on the clock signal.</a:t>
            </a:r>
            <a:endParaRPr b="0" i="0" sz="16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exend"/>
              <a:buChar char="●"/>
            </a:pPr>
            <a:r>
              <a:rPr b="0" i="0" lang="en" sz="16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It determines when the stored value updates in a sequential circuit.</a:t>
            </a:r>
            <a:endParaRPr b="0" i="0" sz="16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21" name="Google Shape;221;p7"/>
          <p:cNvSpPr/>
          <p:nvPr/>
        </p:nvSpPr>
        <p:spPr>
          <a:xfrm>
            <a:off x="275850" y="1849376"/>
            <a:ext cx="3723600" cy="2919300"/>
          </a:xfrm>
          <a:prstGeom prst="roundRect">
            <a:avLst>
              <a:gd fmla="val 2852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st="19050">
              <a:srgbClr val="000000">
                <a:alpha val="8627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2" name="Google Shape;222;p7"/>
          <p:cNvGrpSpPr/>
          <p:nvPr/>
        </p:nvGrpSpPr>
        <p:grpSpPr>
          <a:xfrm>
            <a:off x="372105" y="1922444"/>
            <a:ext cx="277873" cy="55459"/>
            <a:chOff x="411700" y="2416840"/>
            <a:chExt cx="277873" cy="68400"/>
          </a:xfrm>
        </p:grpSpPr>
        <p:sp>
          <p:nvSpPr>
            <p:cNvPr id="223" name="Google Shape;223;p7"/>
            <p:cNvSpPr/>
            <p:nvPr/>
          </p:nvSpPr>
          <p:spPr>
            <a:xfrm>
              <a:off x="411700" y="2416840"/>
              <a:ext cx="68400" cy="68400"/>
            </a:xfrm>
            <a:prstGeom prst="ellipse">
              <a:avLst/>
            </a:prstGeom>
            <a:solidFill>
              <a:srgbClr val="FF6B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224;p7"/>
            <p:cNvSpPr/>
            <p:nvPr/>
          </p:nvSpPr>
          <p:spPr>
            <a:xfrm>
              <a:off x="516436" y="2416840"/>
              <a:ext cx="68400" cy="68400"/>
            </a:xfrm>
            <a:prstGeom prst="ellipse">
              <a:avLst/>
            </a:prstGeom>
            <a:solidFill>
              <a:srgbClr val="FFC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25;p7"/>
            <p:cNvSpPr/>
            <p:nvPr/>
          </p:nvSpPr>
          <p:spPr>
            <a:xfrm>
              <a:off x="621173" y="2416840"/>
              <a:ext cx="68400" cy="68400"/>
            </a:xfrm>
            <a:prstGeom prst="ellipse">
              <a:avLst/>
            </a:prstGeom>
            <a:solidFill>
              <a:srgbClr val="28C8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6" name="Google Shape;226;p7"/>
          <p:cNvSpPr txBox="1"/>
          <p:nvPr/>
        </p:nvSpPr>
        <p:spPr>
          <a:xfrm>
            <a:off x="328350" y="1960638"/>
            <a:ext cx="3618600" cy="26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exend"/>
              <a:buChar char="●"/>
            </a:pPr>
            <a:r>
              <a:rPr b="0" i="0" lang="en" sz="18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The circuit gives output during the entire duration when the clock is HIGH.</a:t>
            </a:r>
            <a:endParaRPr b="0" i="0" sz="18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exend"/>
              <a:buChar char="●"/>
            </a:pPr>
            <a:r>
              <a:rPr b="0" i="0" lang="en" sz="1800" u="none" cap="none" strike="noStrike">
                <a:solidFill>
                  <a:srgbClr val="FF6B4D"/>
                </a:solidFill>
                <a:latin typeface="Lexend"/>
                <a:ea typeface="Lexend"/>
                <a:cs typeface="Lexend"/>
                <a:sym typeface="Lexend"/>
              </a:rPr>
              <a:t>Positive Level</a:t>
            </a:r>
            <a:r>
              <a:rPr b="0" i="0" lang="en" sz="18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: Active During High</a:t>
            </a:r>
            <a:endParaRPr b="0" i="0" sz="18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exend"/>
              <a:buChar char="●"/>
            </a:pPr>
            <a:r>
              <a:rPr b="0" i="0" lang="en" sz="1800" u="none" cap="none" strike="noStrike">
                <a:solidFill>
                  <a:srgbClr val="006FC0"/>
                </a:solidFill>
                <a:latin typeface="Lexend"/>
                <a:ea typeface="Lexend"/>
                <a:cs typeface="Lexend"/>
                <a:sym typeface="Lexend"/>
              </a:rPr>
              <a:t>Negative Level</a:t>
            </a:r>
            <a:r>
              <a:rPr b="0" i="0" lang="en" sz="18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: Active During Low</a:t>
            </a:r>
            <a:endParaRPr b="0" i="0" sz="18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exend"/>
              <a:buChar char="●"/>
            </a:pPr>
            <a:r>
              <a:rPr b="0" i="0" lang="en" sz="18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Mostly Used in latches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" name="Google Shape;227;p7"/>
          <p:cNvSpPr/>
          <p:nvPr/>
        </p:nvSpPr>
        <p:spPr>
          <a:xfrm>
            <a:off x="328350" y="1428150"/>
            <a:ext cx="3671100" cy="319200"/>
          </a:xfrm>
          <a:prstGeom prst="roundRect">
            <a:avLst>
              <a:gd fmla="val 50000" name="adj"/>
            </a:avLst>
          </a:prstGeom>
          <a:solidFill>
            <a:srgbClr val="DCDF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Level Triggering</a:t>
            </a:r>
            <a:endParaRPr b="0" i="0" sz="2400" u="none" cap="none" strike="noStrike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28" name="Google Shape;228;p7"/>
          <p:cNvSpPr/>
          <p:nvPr/>
        </p:nvSpPr>
        <p:spPr>
          <a:xfrm>
            <a:off x="4827575" y="1833075"/>
            <a:ext cx="4006500" cy="2919300"/>
          </a:xfrm>
          <a:prstGeom prst="roundRect">
            <a:avLst>
              <a:gd fmla="val 2852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st="19050">
              <a:srgbClr val="000000">
                <a:alpha val="8627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9" name="Google Shape;229;p7"/>
          <p:cNvGrpSpPr/>
          <p:nvPr/>
        </p:nvGrpSpPr>
        <p:grpSpPr>
          <a:xfrm>
            <a:off x="4912476" y="1922449"/>
            <a:ext cx="277873" cy="55459"/>
            <a:chOff x="411700" y="2416840"/>
            <a:chExt cx="277873" cy="68400"/>
          </a:xfrm>
        </p:grpSpPr>
        <p:sp>
          <p:nvSpPr>
            <p:cNvPr id="230" name="Google Shape;230;p7"/>
            <p:cNvSpPr/>
            <p:nvPr/>
          </p:nvSpPr>
          <p:spPr>
            <a:xfrm>
              <a:off x="411700" y="2416840"/>
              <a:ext cx="68400" cy="68400"/>
            </a:xfrm>
            <a:prstGeom prst="ellipse">
              <a:avLst/>
            </a:prstGeom>
            <a:solidFill>
              <a:srgbClr val="FF6B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1;p7"/>
            <p:cNvSpPr/>
            <p:nvPr/>
          </p:nvSpPr>
          <p:spPr>
            <a:xfrm>
              <a:off x="516436" y="2416840"/>
              <a:ext cx="68400" cy="68400"/>
            </a:xfrm>
            <a:prstGeom prst="ellipse">
              <a:avLst/>
            </a:prstGeom>
            <a:solidFill>
              <a:srgbClr val="FFC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232;p7"/>
            <p:cNvSpPr/>
            <p:nvPr/>
          </p:nvSpPr>
          <p:spPr>
            <a:xfrm>
              <a:off x="621173" y="2416840"/>
              <a:ext cx="68400" cy="68400"/>
            </a:xfrm>
            <a:prstGeom prst="ellipse">
              <a:avLst/>
            </a:prstGeom>
            <a:solidFill>
              <a:srgbClr val="28C8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3" name="Google Shape;233;p7"/>
          <p:cNvSpPr txBox="1"/>
          <p:nvPr/>
        </p:nvSpPr>
        <p:spPr>
          <a:xfrm>
            <a:off x="4827576" y="1849379"/>
            <a:ext cx="3873000" cy="26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exend"/>
              <a:buChar char="●"/>
            </a:pPr>
            <a:r>
              <a:rPr b="0" i="0" lang="en" sz="18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Circuit reacts only at the transition point of the clock pulse.</a:t>
            </a:r>
            <a:endParaRPr b="0" i="0" sz="18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exend"/>
              <a:buChar char="●"/>
            </a:pPr>
            <a:r>
              <a:rPr b="0" i="0" lang="en" sz="1800" u="none" cap="none" strike="noStrike">
                <a:solidFill>
                  <a:srgbClr val="FF6B4D"/>
                </a:solidFill>
                <a:latin typeface="Lexend"/>
                <a:ea typeface="Lexend"/>
                <a:cs typeface="Lexend"/>
                <a:sym typeface="Lexend"/>
              </a:rPr>
              <a:t>Positive Edge</a:t>
            </a:r>
            <a:r>
              <a:rPr b="0" i="0" lang="en" sz="18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 (↑): Triggers when clock transitions from LOW to HIGH (0 → 1).</a:t>
            </a:r>
            <a:endParaRPr b="0" i="0" sz="18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exend"/>
              <a:buChar char="●"/>
            </a:pPr>
            <a:r>
              <a:rPr b="0" i="0" lang="en" sz="1800" u="none" cap="none" strike="noStrike">
                <a:solidFill>
                  <a:srgbClr val="006FC0"/>
                </a:solidFill>
                <a:latin typeface="Lexend"/>
                <a:ea typeface="Lexend"/>
                <a:cs typeface="Lexend"/>
                <a:sym typeface="Lexend"/>
              </a:rPr>
              <a:t>Negative Edge</a:t>
            </a:r>
            <a:r>
              <a:rPr b="0" i="0" lang="en" sz="18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 (↓): Triggers when clock transitions from HIGH to LOW (1 → 0).</a:t>
            </a:r>
            <a:endParaRPr b="0" i="0" sz="18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exend"/>
              <a:buChar char="●"/>
            </a:pPr>
            <a:r>
              <a:rPr b="0" i="0" lang="en" sz="18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Used in Flip flops, Registers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p7"/>
          <p:cNvSpPr/>
          <p:nvPr/>
        </p:nvSpPr>
        <p:spPr>
          <a:xfrm>
            <a:off x="4819750" y="1428150"/>
            <a:ext cx="4006500" cy="301800"/>
          </a:xfrm>
          <a:prstGeom prst="roundRect">
            <a:avLst>
              <a:gd fmla="val 50000" name="adj"/>
            </a:avLst>
          </a:prstGeom>
          <a:solidFill>
            <a:srgbClr val="DCDF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Edge Triggering</a:t>
            </a:r>
            <a:endParaRPr b="0" i="0" sz="2400" u="none" cap="none" strike="noStrike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